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695" r:id="rId2"/>
  </p:sldMasterIdLst>
  <p:notesMasterIdLst>
    <p:notesMasterId r:id="rId37"/>
  </p:notesMasterIdLst>
  <p:handoutMasterIdLst>
    <p:handoutMasterId r:id="rId38"/>
  </p:handoutMasterIdLst>
  <p:sldIdLst>
    <p:sldId id="281" r:id="rId3"/>
    <p:sldId id="258" r:id="rId4"/>
    <p:sldId id="267" r:id="rId5"/>
    <p:sldId id="261" r:id="rId6"/>
    <p:sldId id="262" r:id="rId7"/>
    <p:sldId id="274" r:id="rId8"/>
    <p:sldId id="444" r:id="rId9"/>
    <p:sldId id="308" r:id="rId10"/>
    <p:sldId id="309" r:id="rId11"/>
    <p:sldId id="310" r:id="rId12"/>
    <p:sldId id="311" r:id="rId13"/>
    <p:sldId id="313" r:id="rId14"/>
    <p:sldId id="314" r:id="rId15"/>
    <p:sldId id="316" r:id="rId16"/>
    <p:sldId id="317" r:id="rId17"/>
    <p:sldId id="318" r:id="rId18"/>
    <p:sldId id="320" r:id="rId19"/>
    <p:sldId id="321" r:id="rId20"/>
    <p:sldId id="323" r:id="rId21"/>
    <p:sldId id="324" r:id="rId22"/>
    <p:sldId id="326" r:id="rId23"/>
    <p:sldId id="327" r:id="rId24"/>
    <p:sldId id="329" r:id="rId25"/>
    <p:sldId id="330" r:id="rId26"/>
    <p:sldId id="332" r:id="rId27"/>
    <p:sldId id="333" r:id="rId28"/>
    <p:sldId id="335" r:id="rId29"/>
    <p:sldId id="336" r:id="rId30"/>
    <p:sldId id="453" r:id="rId31"/>
    <p:sldId id="338" r:id="rId32"/>
    <p:sldId id="339" r:id="rId33"/>
    <p:sldId id="341" r:id="rId34"/>
    <p:sldId id="342" r:id="rId35"/>
    <p:sldId id="452" r:id="rId3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2B9"/>
    <a:srgbClr val="D6C596"/>
    <a:srgbClr val="00665E"/>
    <a:srgbClr val="A89C8E"/>
    <a:srgbClr val="C4BCB2"/>
    <a:srgbClr val="254061"/>
    <a:srgbClr val="F1EBE5"/>
    <a:srgbClr val="E1D3BA"/>
    <a:srgbClr val="669F91"/>
    <a:srgbClr val="93B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6433" autoAdjust="0"/>
  </p:normalViewPr>
  <p:slideViewPr>
    <p:cSldViewPr snapToGrid="0" snapToObjects="1">
      <p:cViewPr varScale="1">
        <p:scale>
          <a:sx n="109" d="100"/>
          <a:sy n="109" d="100"/>
        </p:scale>
        <p:origin x="69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172"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00C2AC-0926-4BE1-A148-9C982A90303A}" type="datetimeFigureOut">
              <a:rPr lang="es-CO" smtClean="0"/>
              <a:t>24/01/2018</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5C5B9-7C98-41BC-8D38-69B6B42390E7}" type="slidenum">
              <a:rPr lang="es-CO" smtClean="0"/>
              <a:t>‹Nº›</a:t>
            </a:fld>
            <a:endParaRPr lang="es-CO"/>
          </a:p>
        </p:txBody>
      </p:sp>
    </p:spTree>
    <p:extLst>
      <p:ext uri="{BB962C8B-B14F-4D97-AF65-F5344CB8AC3E}">
        <p14:creationId xmlns:p14="http://schemas.microsoft.com/office/powerpoint/2010/main" val="101152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785FA-6B1F-4A91-A1BB-DD0717BE2ECE}" type="datetimeFigureOut">
              <a:rPr lang="es-CO" smtClean="0"/>
              <a:t>24/01/2018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975AB-9647-4B8F-A925-DA6820CBA4AB}" type="slidenum">
              <a:rPr lang="es-CO" smtClean="0"/>
              <a:t>‹Nº›</a:t>
            </a:fld>
            <a:endParaRPr lang="es-CO"/>
          </a:p>
        </p:txBody>
      </p:sp>
    </p:spTree>
    <p:extLst>
      <p:ext uri="{BB962C8B-B14F-4D97-AF65-F5344CB8AC3E}">
        <p14:creationId xmlns:p14="http://schemas.microsoft.com/office/powerpoint/2010/main" val="49675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F975AB-9647-4B8F-A925-DA6820CBA4AB}" type="slidenum">
              <a:rPr lang="es-CO" smtClean="0"/>
              <a:t>8</a:t>
            </a:fld>
            <a:endParaRPr lang="es-CO"/>
          </a:p>
        </p:txBody>
      </p:sp>
    </p:spTree>
    <p:extLst>
      <p:ext uri="{BB962C8B-B14F-4D97-AF65-F5344CB8AC3E}">
        <p14:creationId xmlns:p14="http://schemas.microsoft.com/office/powerpoint/2010/main" val="382266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F975AB-9647-4B8F-A925-DA6820CBA4AB}" type="slidenum">
              <a:rPr lang="es-CO" smtClean="0"/>
              <a:t>9</a:t>
            </a:fld>
            <a:endParaRPr lang="es-CO"/>
          </a:p>
        </p:txBody>
      </p:sp>
    </p:spTree>
    <p:extLst>
      <p:ext uri="{BB962C8B-B14F-4D97-AF65-F5344CB8AC3E}">
        <p14:creationId xmlns:p14="http://schemas.microsoft.com/office/powerpoint/2010/main" val="274705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p:cNvSpPr>
            <a:spLocks noGrp="1"/>
          </p:cNvSpPr>
          <p:nvPr>
            <p:ph type="title" hasCustomPrompt="1"/>
          </p:nvPr>
        </p:nvSpPr>
        <p:spPr>
          <a:xfrm>
            <a:off x="747765" y="2043200"/>
            <a:ext cx="3070609" cy="790435"/>
          </a:xfrm>
          <a:prstGeom prst="rect">
            <a:avLst/>
          </a:prstGeom>
        </p:spPr>
        <p:txBody>
          <a:bodyPr/>
          <a:lstStyle>
            <a:lvl1pPr>
              <a:defRPr sz="5500" b="1">
                <a:solidFill>
                  <a:schemeClr val="bg1"/>
                </a:solidFill>
                <a:latin typeface="Arial Narrow" charset="0"/>
                <a:ea typeface="Arial Narrow" charset="0"/>
                <a:cs typeface="Arial Narrow" charset="0"/>
              </a:defRPr>
            </a:lvl1pPr>
          </a:lstStyle>
          <a:p>
            <a:r>
              <a:rPr lang="es-ES_tradnl" dirty="0"/>
              <a:t>TÍTULO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3642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8517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_tradnl"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5580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5137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1907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70841EF0-2BC4-4E64-8A41-A49E4206C8E1}" type="datetimeFigureOut">
              <a:rPr lang="es-CO" smtClean="0"/>
              <a:t>24/01/2018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D1FF86A-EA56-455E-B571-36C1FA44BFAF}" type="slidenum">
              <a:rPr lang="es-CO" smtClean="0"/>
              <a:t>‹Nº›</a:t>
            </a:fld>
            <a:endParaRPr lang="es-CO"/>
          </a:p>
        </p:txBody>
      </p:sp>
    </p:spTree>
    <p:extLst>
      <p:ext uri="{BB962C8B-B14F-4D97-AF65-F5344CB8AC3E}">
        <p14:creationId xmlns:p14="http://schemas.microsoft.com/office/powerpoint/2010/main" val="397770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8967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6016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5394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84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7004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1CE57273-B5D0-FC47-8C83-2802E58F033A}"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EEFA4E-B0F5-8E46-B282-74DBEE9535AF}"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36712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3310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1CE57273-B5D0-FC47-8C83-2802E58F033A}" type="datetimeFigureOut">
              <a:rPr lang="en-US" smtClean="0">
                <a:solidFill>
                  <a:prstClr val="black">
                    <a:tint val="75000"/>
                  </a:prstClr>
                </a:solidFill>
              </a:rPr>
              <a:pPr defTabSz="609585"/>
              <a:t>1/24/2018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48EEFA4E-B0F5-8E46-B282-74DBEE9535AF}" type="slidenum">
              <a:rPr lang="en-US" smtClean="0">
                <a:solidFill>
                  <a:prstClr val="black">
                    <a:tint val="75000"/>
                  </a:prstClr>
                </a:solidFill>
              </a:rPr>
              <a:pPr defTabSz="609585"/>
              <a:t>‹Nº›</a:t>
            </a:fld>
            <a:endParaRPr lang="en-US">
              <a:solidFill>
                <a:prstClr val="black">
                  <a:tint val="75000"/>
                </a:prstClr>
              </a:solidFill>
            </a:endParaRPr>
          </a:p>
        </p:txBody>
      </p:sp>
    </p:spTree>
    <p:extLst>
      <p:ext uri="{BB962C8B-B14F-4D97-AF65-F5344CB8AC3E}">
        <p14:creationId xmlns:p14="http://schemas.microsoft.com/office/powerpoint/2010/main" val="10448326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6.png"/><Relationship Id="rId4" Type="http://schemas.openxmlformats.org/officeDocument/2006/relationships/slide" Target="slide4.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9.xml"/><Relationship Id="rId18" Type="http://schemas.openxmlformats.org/officeDocument/2006/relationships/slide" Target="slide32.xml"/><Relationship Id="rId3" Type="http://schemas.openxmlformats.org/officeDocument/2006/relationships/image" Target="../media/image13.jpg"/><Relationship Id="rId7" Type="http://schemas.openxmlformats.org/officeDocument/2006/relationships/slide" Target="slide8.xml"/><Relationship Id="rId12" Type="http://schemas.openxmlformats.org/officeDocument/2006/relationships/slide" Target="slide17.xml"/><Relationship Id="rId17" Type="http://schemas.openxmlformats.org/officeDocument/2006/relationships/slide" Target="slide30.xml"/><Relationship Id="rId2" Type="http://schemas.openxmlformats.org/officeDocument/2006/relationships/image" Target="../media/image12.jpg"/><Relationship Id="rId16"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slide" Target="slide25.xml"/><Relationship Id="rId5" Type="http://schemas.openxmlformats.org/officeDocument/2006/relationships/slide" Target="slide2.xml"/><Relationship Id="rId15" Type="http://schemas.openxmlformats.org/officeDocument/2006/relationships/slide" Target="slide23.xml"/><Relationship Id="rId10" Type="http://schemas.openxmlformats.org/officeDocument/2006/relationships/slide" Target="slide15.xml"/><Relationship Id="rId19" Type="http://schemas.openxmlformats.org/officeDocument/2006/relationships/image" Target="../media/image5.png"/><Relationship Id="rId4" Type="http://schemas.openxmlformats.org/officeDocument/2006/relationships/image" Target="../media/image14.jpg"/><Relationship Id="rId9" Type="http://schemas.openxmlformats.org/officeDocument/2006/relationships/slide" Target="slide12.xml"/><Relationship Id="rId14" Type="http://schemas.openxmlformats.org/officeDocument/2006/relationships/slide" Target="slide2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 y="0"/>
            <a:ext cx="12190195" cy="6859016"/>
          </a:xfrm>
          <a:prstGeom prst="rect">
            <a:avLst/>
          </a:prstGeom>
        </p:spPr>
      </p:pic>
      <p:sp>
        <p:nvSpPr>
          <p:cNvPr id="6" name="CuadroTexto 5">
            <a:extLst>
              <a:ext uri="{FF2B5EF4-FFF2-40B4-BE49-F238E27FC236}">
                <a16:creationId xmlns:a16="http://schemas.microsoft.com/office/drawing/2014/main" xmlns="" id="{A951ABC4-6677-4D1B-80DF-5DB46ED3D2E7}"/>
              </a:ext>
            </a:extLst>
          </p:cNvPr>
          <p:cNvSpPr txBox="1"/>
          <p:nvPr/>
        </p:nvSpPr>
        <p:spPr>
          <a:xfrm>
            <a:off x="435828" y="455751"/>
            <a:ext cx="4911675" cy="2552045"/>
          </a:xfrm>
          <a:prstGeom prst="rect">
            <a:avLst/>
          </a:prstGeom>
          <a:noFill/>
        </p:spPr>
        <p:txBody>
          <a:bodyPr wrap="square" rtlCol="0">
            <a:spAutoFit/>
          </a:bodyPr>
          <a:lstStyle/>
          <a:p>
            <a:r>
              <a:rPr lang="es-CO" sz="5328" dirty="0">
                <a:solidFill>
                  <a:srgbClr val="00675E"/>
                </a:solidFill>
                <a:latin typeface="Arial Narrow" panose="020B0606020202030204" pitchFamily="34" charset="0"/>
              </a:rPr>
              <a:t>PLAN </a:t>
            </a:r>
            <a:r>
              <a:rPr lang="es-CO" sz="5328" dirty="0" smtClean="0">
                <a:solidFill>
                  <a:srgbClr val="00675E"/>
                </a:solidFill>
                <a:latin typeface="Arial Narrow" panose="020B0606020202030204" pitchFamily="34" charset="0"/>
              </a:rPr>
              <a:t>DE ACCIÓN </a:t>
            </a:r>
            <a:r>
              <a:rPr lang="es-CO" sz="5328" dirty="0" smtClean="0">
                <a:solidFill>
                  <a:srgbClr val="00675E"/>
                </a:solidFill>
                <a:latin typeface="Arial Narrow" panose="020B0606020202030204" pitchFamily="34" charset="0"/>
              </a:rPr>
              <a:t>ESTRATÉGICO 2018</a:t>
            </a:r>
            <a:endParaRPr lang="es-CO" sz="5328" dirty="0">
              <a:solidFill>
                <a:srgbClr val="00675E"/>
              </a:solidFill>
              <a:latin typeface="Arial Narrow" panose="020B0606020202030204" pitchFamily="34" charset="0"/>
            </a:endParaRPr>
          </a:p>
        </p:txBody>
      </p:sp>
    </p:spTree>
    <p:extLst>
      <p:ext uri="{BB962C8B-B14F-4D97-AF65-F5344CB8AC3E}">
        <p14:creationId xmlns:p14="http://schemas.microsoft.com/office/powerpoint/2010/main" val="2404742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954107"/>
          </a:xfrm>
          <a:prstGeom prst="rect">
            <a:avLst/>
          </a:prstGeom>
          <a:noFill/>
        </p:spPr>
        <p:txBody>
          <a:bodyPr wrap="square" rtlCol="0">
            <a:spAutoFit/>
          </a:bodyPr>
          <a:lstStyle/>
          <a:p>
            <a:pPr fontAlgn="ctr"/>
            <a:r>
              <a:rPr lang="es-CO" sz="2800" b="1" dirty="0">
                <a:solidFill>
                  <a:srgbClr val="4EBDC5"/>
                </a:solidFill>
                <a:latin typeface="Calibri" panose="020F0502020204030204" pitchFamily="34" charset="0"/>
              </a:rPr>
              <a:t>Diseño y propuesta del marco normativo para el Plan Nacional de Desarrollo.</a:t>
            </a:r>
          </a:p>
        </p:txBody>
      </p:sp>
      <p:graphicFrame>
        <p:nvGraphicFramePr>
          <p:cNvPr id="7" name="Tabla 6"/>
          <p:cNvGraphicFramePr>
            <a:graphicFrameLocks noGrp="1"/>
          </p:cNvGraphicFramePr>
          <p:nvPr>
            <p:extLst>
              <p:ext uri="{D42A27DB-BD31-4B8C-83A1-F6EECF244321}">
                <p14:modId xmlns:p14="http://schemas.microsoft.com/office/powerpoint/2010/main" val="2620555884"/>
              </p:ext>
            </p:extLst>
          </p:nvPr>
        </p:nvGraphicFramePr>
        <p:xfrm>
          <a:off x="200626" y="1661947"/>
          <a:ext cx="11872841" cy="1859280"/>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rgbClr val="000000"/>
                          </a:solidFill>
                          <a:effectLst/>
                          <a:latin typeface="Calibri" panose="020F0502020204030204" pitchFamily="34" charset="0"/>
                        </a:rPr>
                        <a:t>Se requiere reglamentar las necesidades internas en materia de gestion de activos públicos. Igualmente es procedente complementar aquella normatividad vigente, de acuerdo a los requerimientos de las áreas misionales.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rgbClr val="000000"/>
                          </a:solidFill>
                          <a:effectLst/>
                          <a:latin typeface="Calibri" panose="020F0502020204030204" pitchFamily="34" charset="0"/>
                        </a:rPr>
                        <a:t>Contar con herramientas jurídicas que permitan a la entidad fortalecer las líneas de negocio actuales. (Cartera, inmuebles y venta de participación minoritaria de acciones de la nación.)</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rgbClr val="000000"/>
                          </a:solidFill>
                          <a:effectLst/>
                          <a:latin typeface="Calibri" panose="020F0502020204030204" pitchFamily="34" charset="0"/>
                        </a:rPr>
                        <a:t>Focalizar el diseño y propuesta del marco normativo del Plan Nacional de Desarrollo, respecto a la movilización de activos (cartera, inmuebles y venta de participación minoritaria de acciones de la nación.) Se instrumentará un proyecto de articulado para incluir los siguientes aspectos: a) cobro coactivo - condonación de intereses, b) beneficios tributarios en la movilización de inmuebles con particulares.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rgbClr val="000000"/>
                          </a:solidFill>
                          <a:effectLst/>
                          <a:latin typeface="Calibri" panose="020F0502020204030204" pitchFamily="34" charset="0"/>
                        </a:rPr>
                        <a:t>Todas las vicepresidencias de la entidad - coordina la vicepresidencia jurídica</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017566573"/>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Generación</a:t>
                      </a:r>
                      <a:r>
                        <a:rPr lang="es-CO" sz="1200" b="0" i="0" u="none" strike="noStrike" baseline="0" dirty="0" smtClean="0">
                          <a:solidFill>
                            <a:schemeClr val="tx1"/>
                          </a:solidFill>
                          <a:effectLst/>
                          <a:latin typeface="Calibri" panose="020F0502020204030204" pitchFamily="34" charset="0"/>
                        </a:rPr>
                        <a:t> </a:t>
                      </a:r>
                      <a:r>
                        <a:rPr lang="es-CO" sz="1200" b="0" i="0" u="none" strike="noStrike" dirty="0" smtClean="0">
                          <a:solidFill>
                            <a:schemeClr val="tx1"/>
                          </a:solidFill>
                          <a:effectLst/>
                          <a:latin typeface="Calibri" panose="020F0502020204030204" pitchFamily="34" charset="0"/>
                        </a:rPr>
                        <a:t>Proyecto articulado para el</a:t>
                      </a:r>
                      <a:r>
                        <a:rPr lang="es-CO" sz="1200" b="0" i="0" u="none" strike="noStrike" baseline="0" dirty="0" smtClean="0">
                          <a:solidFill>
                            <a:schemeClr val="tx1"/>
                          </a:solidFill>
                          <a:effectLst/>
                          <a:latin typeface="Calibri" panose="020F0502020204030204" pitchFamily="34" charset="0"/>
                        </a:rPr>
                        <a:t> proyecto de ley </a:t>
                      </a:r>
                      <a:r>
                        <a:rPr lang="es-CO" sz="1200" b="0" i="0" u="none" strike="noStrike" dirty="0" smtClean="0">
                          <a:solidFill>
                            <a:schemeClr val="tx1"/>
                          </a:solidFill>
                          <a:effectLst/>
                          <a:latin typeface="Calibri" panose="020F0502020204030204" pitchFamily="34" charset="0"/>
                        </a:rPr>
                        <a:t>del Plan Nacional de Desarrollo</a:t>
                      </a:r>
                      <a:r>
                        <a:rPr lang="es-CO" sz="1200" b="0" i="0" u="none" strike="noStrike" baseline="0" dirty="0" smtClean="0">
                          <a:solidFill>
                            <a:schemeClr val="tx1"/>
                          </a:solidFill>
                          <a:effectLst/>
                          <a:latin typeface="Calibri" panose="020F0502020204030204" pitchFamily="34" charset="0"/>
                        </a:rPr>
                        <a:t> 2018-2022</a:t>
                      </a:r>
                      <a:endParaRPr lang="es-CO" sz="1200" b="0" i="0" u="none" strike="noStrike" dirty="0" smtClean="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1</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373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279863010"/>
              </p:ext>
            </p:extLst>
          </p:nvPr>
        </p:nvGraphicFramePr>
        <p:xfrm>
          <a:off x="92600" y="437328"/>
          <a:ext cx="11956646" cy="5697012"/>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r>
              <a:tr h="1084979">
                <a:tc>
                  <a:txBody>
                    <a:bodyPr/>
                    <a:lstStyle/>
                    <a:p>
                      <a:pPr algn="just" fontAlgn="ctr"/>
                      <a:r>
                        <a:rPr lang="es-CO" sz="1200" b="0" i="0" u="none" strike="noStrike" dirty="0">
                          <a:solidFill>
                            <a:srgbClr val="000000"/>
                          </a:solidFill>
                          <a:effectLst/>
                          <a:latin typeface="Calibri" panose="020F0502020204030204" pitchFamily="34" charset="0"/>
                        </a:rPr>
                        <a:t>Realizar mesas de trabajo internas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smtClean="0">
                          <a:solidFill>
                            <a:srgbClr val="000000"/>
                          </a:solidFill>
                          <a:effectLst/>
                          <a:latin typeface="Calibri" panose="020F0502020204030204" pitchFamily="34" charset="0"/>
                        </a:rPr>
                        <a:t>Mesa </a:t>
                      </a:r>
                      <a:r>
                        <a:rPr lang="es-CO" sz="1200" b="0" i="0" u="none" strike="noStrike" dirty="0">
                          <a:solidFill>
                            <a:srgbClr val="000000"/>
                          </a:solidFill>
                          <a:effectLst/>
                          <a:latin typeface="Calibri" panose="020F0502020204030204" pitchFamily="34" charset="0"/>
                        </a:rPr>
                        <a:t>de trabajo con </a:t>
                      </a: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Cobranzas y Otros </a:t>
                      </a:r>
                      <a:r>
                        <a:rPr lang="es-CO" sz="1200" b="0" i="0" u="none" strike="noStrike" dirty="0" smtClean="0">
                          <a:solidFill>
                            <a:srgbClr val="000000"/>
                          </a:solidFill>
                          <a:effectLst/>
                          <a:latin typeface="Calibri" panose="020F0502020204030204" pitchFamily="34" charset="0"/>
                        </a:rPr>
                        <a:t>Activos   </a:t>
                      </a:r>
                      <a:r>
                        <a:rPr lang="es-CO" sz="1200" b="0" i="0" u="none" strike="noStrike" dirty="0">
                          <a:solidFill>
                            <a:srgbClr val="000000"/>
                          </a:solidFill>
                          <a:effectLst/>
                          <a:latin typeface="Calibri" panose="020F0502020204030204" pitchFamily="34" charset="0"/>
                        </a:rPr>
                        <a:t>(Tema cartera y coactivo).</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Mesa </a:t>
                      </a:r>
                      <a:r>
                        <a:rPr lang="es-CO" sz="1200" b="0" i="0" u="none" strike="noStrike" dirty="0">
                          <a:solidFill>
                            <a:srgbClr val="000000"/>
                          </a:solidFill>
                          <a:effectLst/>
                          <a:latin typeface="Calibri" panose="020F0502020204030204" pitchFamily="34" charset="0"/>
                        </a:rPr>
                        <a:t>de trabajo </a:t>
                      </a:r>
                      <a:r>
                        <a:rPr lang="es-CO" sz="1200" b="0" i="0" u="none" strike="noStrike" dirty="0" smtClean="0">
                          <a:solidFill>
                            <a:srgbClr val="000000"/>
                          </a:solidFill>
                          <a:effectLst/>
                          <a:latin typeface="Calibri" panose="020F0502020204030204" pitchFamily="34" charset="0"/>
                        </a:rPr>
                        <a:t>con Gerente </a:t>
                      </a:r>
                      <a:r>
                        <a:rPr lang="es-CO" sz="1200" b="0" i="0" u="none" strike="noStrike" dirty="0">
                          <a:solidFill>
                            <a:srgbClr val="000000"/>
                          </a:solidFill>
                          <a:effectLst/>
                          <a:latin typeface="Calibri" panose="020F0502020204030204" pitchFamily="34" charset="0"/>
                        </a:rPr>
                        <a:t>Contable y Operativa (Tema beneficios tributarios venta </a:t>
                      </a:r>
                      <a:r>
                        <a:rPr lang="es-CO" sz="1200" b="0" i="0" u="none" strike="noStrike" dirty="0" smtClean="0">
                          <a:solidFill>
                            <a:srgbClr val="000000"/>
                          </a:solidFill>
                          <a:effectLst/>
                          <a:latin typeface="Calibri" panose="020F0502020204030204" pitchFamily="34" charset="0"/>
                        </a:rPr>
                        <a:t>inmuebles </a:t>
                      </a:r>
                      <a:r>
                        <a:rPr lang="es-CO" sz="1200" b="0" i="0" u="none" strike="noStrike" dirty="0">
                          <a:solidFill>
                            <a:srgbClr val="000000"/>
                          </a:solidFill>
                          <a:effectLst/>
                          <a:latin typeface="Calibri" panose="020F0502020204030204" pitchFamily="34" charset="0"/>
                        </a:rPr>
                        <a:t>a terceros y </a:t>
                      </a:r>
                      <a:r>
                        <a:rPr lang="es-CO" sz="1200" b="0" i="0" u="none" strike="noStrike" dirty="0" smtClean="0">
                          <a:solidFill>
                            <a:srgbClr val="000000"/>
                          </a:solidFill>
                          <a:effectLst/>
                          <a:latin typeface="Calibri" panose="020F0502020204030204" pitchFamily="34" charset="0"/>
                        </a:rPr>
                        <a:t>necesidades </a:t>
                      </a:r>
                      <a:r>
                        <a:rPr lang="es-CO" sz="1200" b="0" i="0" u="none" strike="noStrike" dirty="0">
                          <a:solidFill>
                            <a:srgbClr val="000000"/>
                          </a:solidFill>
                          <a:effectLst/>
                          <a:latin typeface="Calibri" panose="020F0502020204030204" pitchFamily="34" charset="0"/>
                        </a:rPr>
                        <a:t>específicas).</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Público</a:t>
                      </a:r>
                      <a:r>
                        <a:rPr lang="es-CO" sz="1200" b="0" i="0" u="none" strike="noStrike" dirty="0">
                          <a:solidFill>
                            <a:srgbClr val="000000"/>
                          </a:solidFill>
                          <a:effectLst/>
                          <a:latin typeface="Calibri" panose="020F0502020204030204" pitchFamily="34" charset="0"/>
                        </a:rPr>
                        <a:t>, respecto a la interpretación de la forma de pago de los inmuebles movilizados por PND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Actas de mesas de trabajo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02/01/2018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29/06/2018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1420259">
                <a:tc>
                  <a:txBody>
                    <a:bodyPr/>
                    <a:lstStyle/>
                    <a:p>
                      <a:pPr algn="just" fontAlgn="ctr"/>
                      <a:r>
                        <a:rPr lang="es-CO" sz="1200" b="0" i="0" u="none" strike="noStrike" dirty="0">
                          <a:solidFill>
                            <a:schemeClr val="tx1"/>
                          </a:solidFill>
                          <a:effectLst/>
                          <a:latin typeface="Calibri" panose="020F0502020204030204" pitchFamily="34" charset="0"/>
                        </a:rPr>
                        <a:t>Analizar respuestas del MHCP - PND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Conforme </a:t>
                      </a:r>
                      <a:r>
                        <a:rPr lang="es-CO" sz="1200" b="0" i="0" u="none" strike="noStrike" dirty="0">
                          <a:solidFill>
                            <a:srgbClr val="000000"/>
                          </a:solidFill>
                          <a:effectLst/>
                          <a:latin typeface="Calibri" panose="020F0502020204030204" pitchFamily="34" charset="0"/>
                        </a:rPr>
                        <a:t>el resultado de las mesas de trabajo y del análisis de las respuestas del Ministerio de Hacienda y Crédito Público, estructurar un proyecto de </a:t>
                      </a:r>
                      <a:r>
                        <a:rPr lang="es-CO" sz="1200" b="0" i="0" u="none" strike="noStrike" dirty="0" smtClean="0">
                          <a:solidFill>
                            <a:srgbClr val="000000"/>
                          </a:solidFill>
                          <a:effectLst/>
                          <a:latin typeface="Calibri" panose="020F0502020204030204" pitchFamily="34" charset="0"/>
                        </a:rPr>
                        <a:t>articulado </a:t>
                      </a:r>
                      <a:r>
                        <a:rPr lang="es-CO" sz="1200" b="0" i="0" u="none" strike="noStrike" dirty="0">
                          <a:solidFill>
                            <a:srgbClr val="000000"/>
                          </a:solidFill>
                          <a:effectLst/>
                          <a:latin typeface="Calibri" panose="020F0502020204030204" pitchFamily="34" charset="0"/>
                        </a:rPr>
                        <a:t>para que sea incluido en las bases del Plan Nacional de Desarrollo, con los siguientes temas, entre otros</a:t>
                      </a:r>
                      <a:r>
                        <a:rPr lang="es-CO" sz="1200" b="0" i="0" u="none" strike="noStrike" dirty="0" smtClean="0">
                          <a:solidFill>
                            <a:srgbClr val="000000"/>
                          </a:solidFill>
                          <a:effectLst/>
                          <a:latin typeface="Calibri" panose="020F0502020204030204" pitchFamily="34" charset="0"/>
                        </a:rPr>
                        <a:t>:</a:t>
                      </a:r>
                    </a:p>
                    <a:p>
                      <a:pPr marL="0" indent="0" algn="just" fontAlgn="ctr">
                        <a:buAutoNum type="alphaLcPeriod"/>
                      </a:pPr>
                      <a:r>
                        <a:rPr lang="es-CO" sz="1200" b="0" i="0" u="none" strike="noStrike" dirty="0" smtClean="0">
                          <a:solidFill>
                            <a:srgbClr val="000000"/>
                          </a:solidFill>
                          <a:effectLst/>
                          <a:latin typeface="Calibri" panose="020F0502020204030204" pitchFamily="34" charset="0"/>
                        </a:rPr>
                        <a:t>Posibilidad </a:t>
                      </a:r>
                      <a:r>
                        <a:rPr lang="es-CO" sz="1200" b="0" i="0" u="none" strike="noStrike" dirty="0">
                          <a:solidFill>
                            <a:srgbClr val="000000"/>
                          </a:solidFill>
                          <a:effectLst/>
                          <a:latin typeface="Calibri" panose="020F0502020204030204" pitchFamily="34" charset="0"/>
                        </a:rPr>
                        <a:t>de ofrecer en venta inmuebles mediante la activación de subasta o puja al 100% del avalúo comercial, con rondas de ofrecimientos sucesivos con descuentos del 10% del valor del inmueble hasta un máximo del 50% de descuento</a:t>
                      </a:r>
                      <a:r>
                        <a:rPr lang="es-CO" sz="1200" b="0" i="0" u="none" strike="noStrike" dirty="0" smtClean="0">
                          <a:solidFill>
                            <a:srgbClr val="000000"/>
                          </a:solidFill>
                          <a:effectLst/>
                          <a:latin typeface="Calibri" panose="020F0502020204030204" pitchFamily="34" charset="0"/>
                        </a:rPr>
                        <a:t>.</a:t>
                      </a:r>
                    </a:p>
                    <a:p>
                      <a:pPr marL="0" indent="0" algn="just" fontAlgn="ctr">
                        <a:buNone/>
                      </a:pPr>
                      <a:r>
                        <a:rPr lang="es-CO" sz="1200" b="0" i="0" u="none" strike="noStrike" dirty="0" smtClean="0">
                          <a:solidFill>
                            <a:srgbClr val="000000"/>
                          </a:solidFill>
                          <a:effectLst/>
                          <a:latin typeface="Calibri" panose="020F0502020204030204" pitchFamily="34" charset="0"/>
                        </a:rPr>
                        <a:t>b. Permitir la donación de bienes que no generen rentabilidad a CISA a otras entidades públicas para que sean destinados a proyectos de reparación de las víctimas del conflicto armado.</a:t>
                      </a:r>
                    </a:p>
                    <a:p>
                      <a:pPr marL="0" indent="0" algn="just" fontAlgn="ctr">
                        <a:buNone/>
                      </a:pPr>
                      <a:r>
                        <a:rPr lang="es-CO" sz="1200" b="0" i="0" u="none" strike="noStrike" dirty="0" smtClean="0">
                          <a:solidFill>
                            <a:srgbClr val="000000"/>
                          </a:solidFill>
                          <a:effectLst/>
                          <a:latin typeface="Calibri" panose="020F0502020204030204" pitchFamily="34" charset="0"/>
                        </a:rPr>
                        <a:t>c. cobro coactivo - condonación de intereses,</a:t>
                      </a:r>
                    </a:p>
                    <a:p>
                      <a:pPr marL="0" indent="0" algn="just" fontAlgn="ctr">
                        <a:buNone/>
                      </a:pPr>
                      <a:r>
                        <a:rPr lang="es-CO" sz="1200" b="0" i="0" u="none" strike="noStrike" dirty="0" smtClean="0">
                          <a:solidFill>
                            <a:srgbClr val="000000"/>
                          </a:solidFill>
                          <a:effectLst/>
                          <a:latin typeface="Calibri" panose="020F0502020204030204" pitchFamily="34" charset="0"/>
                        </a:rPr>
                        <a:t>d. beneficios tributarios en la movilización de inmuebles con particulares.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contentivo del proyecto de articulado a incluir en el PND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02/01/2018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29/06/2018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Realizar reuniones de sensibilización el MHCP</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Reunión </a:t>
                      </a:r>
                      <a:r>
                        <a:rPr lang="es-CO" sz="1200" b="0" i="0" u="none" strike="noStrike" dirty="0">
                          <a:solidFill>
                            <a:srgbClr val="000000"/>
                          </a:solidFill>
                          <a:effectLst/>
                          <a:latin typeface="Calibri" panose="020F0502020204030204" pitchFamily="34" charset="0"/>
                        </a:rPr>
                        <a:t>de sensibilización con el Ministerio de Hacienda y Crédito Público respecto del proyecto trabajado de PND.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Acta de reunión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03/07/2018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Generar borrador de </a:t>
                      </a:r>
                      <a:r>
                        <a:rPr lang="es-CO" sz="1200" b="0" i="0" u="none" strike="noStrike" dirty="0" smtClean="0">
                          <a:solidFill>
                            <a:srgbClr val="000000"/>
                          </a:solidFill>
                          <a:effectLst/>
                          <a:latin typeface="Calibri" panose="020F0502020204030204" pitchFamily="34" charset="0"/>
                        </a:rPr>
                        <a:t>articulado</a:t>
                      </a:r>
                      <a:r>
                        <a:rPr lang="es-CO" sz="1200" b="0" i="0" u="none" strike="noStrike" baseline="0" dirty="0" smtClean="0">
                          <a:solidFill>
                            <a:srgbClr val="000000"/>
                          </a:solidFill>
                          <a:effectLst/>
                          <a:latin typeface="Calibri" panose="020F0502020204030204" pitchFamily="34" charset="0"/>
                        </a:rPr>
                        <a:t> para PND</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Preparar </a:t>
                      </a:r>
                      <a:r>
                        <a:rPr lang="es-CO" sz="1200" b="0" i="0" u="none" strike="noStrike" dirty="0">
                          <a:solidFill>
                            <a:srgbClr val="000000"/>
                          </a:solidFill>
                          <a:effectLst/>
                          <a:latin typeface="Calibri" panose="020F0502020204030204" pitchFamily="34" charset="0"/>
                        </a:rPr>
                        <a:t>proyecto de articulado a incluir en la </a:t>
                      </a:r>
                      <a:r>
                        <a:rPr lang="es-CO" sz="1200" b="0" i="0" u="none" strike="noStrike" dirty="0" smtClean="0">
                          <a:solidFill>
                            <a:srgbClr val="000000"/>
                          </a:solidFill>
                          <a:effectLst/>
                          <a:latin typeface="Calibri" panose="020F0502020204030204" pitchFamily="34" charset="0"/>
                        </a:rPr>
                        <a:t>el</a:t>
                      </a:r>
                      <a:r>
                        <a:rPr lang="es-CO" sz="1200" b="0" i="0" u="none" strike="noStrike" baseline="0" dirty="0" smtClean="0">
                          <a:solidFill>
                            <a:srgbClr val="000000"/>
                          </a:solidFill>
                          <a:effectLst/>
                          <a:latin typeface="Calibri" panose="020F0502020204030204" pitchFamily="34" charset="0"/>
                        </a:rPr>
                        <a:t> proyecto de ley del Plan Nacional de Desarrollo 2018-2022</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contentivo del proyecto de articulado en la Ley </a:t>
                      </a:r>
                      <a:r>
                        <a:rPr lang="es-CO" sz="1200" b="0" i="0" u="none" strike="noStrike" dirty="0" smtClean="0">
                          <a:solidFill>
                            <a:srgbClr val="000000"/>
                          </a:solidFill>
                          <a:effectLst/>
                          <a:latin typeface="Calibri" panose="020F0502020204030204" pitchFamily="34" charset="0"/>
                        </a:rPr>
                        <a:t>de PND</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03/07/2018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151037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523220"/>
          </a:xfrm>
          <a:prstGeom prst="rect">
            <a:avLst/>
          </a:prstGeom>
          <a:noFill/>
        </p:spPr>
        <p:txBody>
          <a:bodyPr wrap="square" rtlCol="0">
            <a:spAutoFit/>
          </a:bodyPr>
          <a:lstStyle/>
          <a:p>
            <a:pPr fontAlgn="ctr"/>
            <a:r>
              <a:rPr lang="es-CO" sz="2800" b="1" dirty="0">
                <a:solidFill>
                  <a:srgbClr val="4EBDC5"/>
                </a:solidFill>
                <a:latin typeface="Calibri" panose="020F0502020204030204" pitchFamily="34" charset="0"/>
              </a:rPr>
              <a:t>Dinamizar nuevas líneas de Negocio</a:t>
            </a:r>
          </a:p>
        </p:txBody>
      </p:sp>
      <p:graphicFrame>
        <p:nvGraphicFramePr>
          <p:cNvPr id="7" name="Tabla 6"/>
          <p:cNvGraphicFramePr>
            <a:graphicFrameLocks noGrp="1"/>
          </p:cNvGraphicFramePr>
          <p:nvPr>
            <p:extLst>
              <p:ext uri="{D42A27DB-BD31-4B8C-83A1-F6EECF244321}">
                <p14:modId xmlns:p14="http://schemas.microsoft.com/office/powerpoint/2010/main" val="888309792"/>
              </p:ext>
            </p:extLst>
          </p:nvPr>
        </p:nvGraphicFramePr>
        <p:xfrm>
          <a:off x="200626" y="1661947"/>
          <a:ext cx="11872841" cy="1378793"/>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panose="020F0502020204030204" pitchFamily="34" charset="0"/>
                        </a:rPr>
                        <a:t>Con el animo de asegurar la sostenibilidad financiera de la Entidad, se requiere buscar alternativas adicionales a las </a:t>
                      </a:r>
                      <a:r>
                        <a:rPr lang="es-CO" sz="1200" b="0" i="0" u="none" strike="noStrike" dirty="0" smtClean="0">
                          <a:solidFill>
                            <a:srgbClr val="000000"/>
                          </a:solidFill>
                          <a:effectLst/>
                          <a:latin typeface="Calibri" panose="020F0502020204030204" pitchFamily="34" charset="0"/>
                        </a:rPr>
                        <a:t>líneas </a:t>
                      </a:r>
                      <a:r>
                        <a:rPr lang="es-CO" sz="1200" b="0" i="0" u="none" strike="noStrike" dirty="0">
                          <a:solidFill>
                            <a:srgbClr val="000000"/>
                          </a:solidFill>
                          <a:effectLst/>
                          <a:latin typeface="Calibri" panose="020F0502020204030204" pitchFamily="34" charset="0"/>
                        </a:rPr>
                        <a:t>tradicionales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panose="020F0502020204030204" pitchFamily="34" charset="0"/>
                        </a:rPr>
                        <a:t>Incrementar la participación de las nuevas líneas de negocio en el </a:t>
                      </a:r>
                      <a:r>
                        <a:rPr lang="es-CO" sz="1200" b="0" i="0" u="none" strike="noStrike" dirty="0" smtClean="0">
                          <a:solidFill>
                            <a:srgbClr val="000000"/>
                          </a:solidFill>
                          <a:effectLst/>
                          <a:latin typeface="Calibri" panose="020F0502020204030204" pitchFamily="34" charset="0"/>
                        </a:rPr>
                        <a:t>P&amp;G </a:t>
                      </a:r>
                      <a:r>
                        <a:rPr lang="es-CO" sz="1200" b="0" i="0" u="none" strike="noStrike" dirty="0">
                          <a:solidFill>
                            <a:srgbClr val="000000"/>
                          </a:solidFill>
                          <a:effectLst/>
                          <a:latin typeface="Calibri" panose="020F0502020204030204" pitchFamily="34" charset="0"/>
                        </a:rPr>
                        <a:t>de la Entidad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panose="020F0502020204030204" pitchFamily="34" charset="0"/>
                        </a:rPr>
                        <a:t>Generar para cada </a:t>
                      </a:r>
                      <a:r>
                        <a:rPr lang="es-CO" sz="1200" b="0" i="0" u="none" strike="noStrike" dirty="0" smtClean="0">
                          <a:solidFill>
                            <a:srgbClr val="000000"/>
                          </a:solidFill>
                          <a:effectLst/>
                          <a:latin typeface="Calibri" panose="020F0502020204030204" pitchFamily="34" charset="0"/>
                        </a:rPr>
                        <a:t>línea </a:t>
                      </a:r>
                      <a:r>
                        <a:rPr lang="es-CO" sz="1200" b="0" i="0" u="none" strike="noStrike" dirty="0">
                          <a:solidFill>
                            <a:srgbClr val="000000"/>
                          </a:solidFill>
                          <a:effectLst/>
                          <a:latin typeface="Calibri" panose="020F0502020204030204" pitchFamily="34" charset="0"/>
                        </a:rPr>
                        <a:t>de servicio no tradicional, la ejecución de actividades que permitan generar nuevos negocios rentables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chemeClr val="tx1"/>
                          </a:solidFill>
                          <a:effectLst/>
                          <a:latin typeface="Calibri" panose="020F0502020204030204" pitchFamily="34" charset="0"/>
                        </a:rPr>
                        <a:t>Vicepresidente de Negocios/Gerente de Proyectos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684128396"/>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Cumplimiento de Presupuesto acumulado para líneas de negocio no tradicionales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3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588928063"/>
              </p:ext>
            </p:extLst>
          </p:nvPr>
        </p:nvGraphicFramePr>
        <p:xfrm>
          <a:off x="92600" y="437328"/>
          <a:ext cx="11956646" cy="5401508"/>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Posicionar a CISA ante </a:t>
                      </a:r>
                      <a:r>
                        <a:rPr lang="es-CO" sz="1200" b="0" i="0" u="none" strike="noStrike" dirty="0" err="1">
                          <a:solidFill>
                            <a:srgbClr val="000000"/>
                          </a:solidFill>
                          <a:effectLst/>
                          <a:latin typeface="Calibri" panose="020F0502020204030204" pitchFamily="34" charset="0"/>
                        </a:rPr>
                        <a:t>Fonvivienda</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Optimizar la prestación de servicios a </a:t>
                      </a:r>
                      <a:r>
                        <a:rPr lang="es-CO" sz="1200" b="0" i="0" u="none" strike="noStrike" dirty="0" err="1">
                          <a:solidFill>
                            <a:srgbClr val="000000"/>
                          </a:solidFill>
                          <a:effectLst/>
                          <a:latin typeface="Calibri" panose="020F0502020204030204" pitchFamily="34" charset="0"/>
                        </a:rPr>
                        <a:t>Fonvivienda</a:t>
                      </a:r>
                      <a:r>
                        <a:rPr lang="es-CO" sz="1200" b="0" i="0" u="none" strike="noStrike" dirty="0">
                          <a:solidFill>
                            <a:srgbClr val="000000"/>
                          </a:solidFill>
                          <a:effectLst/>
                          <a:latin typeface="Calibri" panose="020F0502020204030204" pitchFamily="34" charset="0"/>
                        </a:rPr>
                        <a:t> con el objetivo de lograr la ampliación del alcance de los contratos que se encuentran vigentes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Calibri" panose="020F0502020204030204" pitchFamily="34" charset="0"/>
                        </a:rPr>
                        <a:t>Contrato y ampliaciones  Firmadas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Negocios/Gerente de Proyectos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1066800">
                <a:tc>
                  <a:txBody>
                    <a:bodyPr/>
                    <a:lstStyle/>
                    <a:p>
                      <a:pPr algn="just" fontAlgn="ctr"/>
                      <a:r>
                        <a:rPr lang="es-CO" sz="1200" b="0" i="0" u="none" strike="noStrike" dirty="0">
                          <a:solidFill>
                            <a:srgbClr val="000000"/>
                          </a:solidFill>
                          <a:effectLst/>
                          <a:latin typeface="Calibri" panose="020F0502020204030204" pitchFamily="34" charset="0"/>
                        </a:rPr>
                        <a:t>Ampliar convenio de comercialización de inmuebles con la Policía Nacional</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Ampliación del convenio Marco con Policía Nacional (inmuebles por valor de $4.400 millones).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Convenio Ampliado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Comercializar Zonas Francas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gestiones ante el </a:t>
                      </a:r>
                      <a:r>
                        <a:rPr lang="es-CO" sz="1200" b="0" i="0" u="none" strike="noStrike" dirty="0" smtClean="0">
                          <a:solidFill>
                            <a:srgbClr val="000000"/>
                          </a:solidFill>
                          <a:effectLst/>
                          <a:latin typeface="Calibri" panose="020F0502020204030204" pitchFamily="34" charset="0"/>
                        </a:rPr>
                        <a:t>Ministerio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Comercio </a:t>
                      </a:r>
                      <a:r>
                        <a:rPr lang="es-CO" sz="1200" b="0" i="0" u="none" strike="noStrike" dirty="0">
                          <a:solidFill>
                            <a:srgbClr val="000000"/>
                          </a:solidFill>
                          <a:effectLst/>
                          <a:latin typeface="Calibri" panose="020F0502020204030204" pitchFamily="34" charset="0"/>
                        </a:rPr>
                        <a:t>orientadas a lograr la comercialización de las zonas francas a través de CISA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Convenio Firmado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Realizar un estudio de mercado para el servicio de Software Estado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Identificar las entidades potenciales para la comercialización del servicio de Software Estado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Estudio de mercado realizado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a:t>
                      </a:r>
                      <a:r>
                        <a:rPr lang="es-CO" sz="1200" b="0" i="0" u="none" strike="noStrike" dirty="0">
                          <a:solidFill>
                            <a:schemeClr val="tx1"/>
                          </a:solidFill>
                          <a:effectLst/>
                          <a:latin typeface="Calibri" panose="020F0502020204030204" pitchFamily="34" charset="0"/>
                        </a:rPr>
                        <a:t>de Proyectos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01/04/2018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Capacitar a ejecutivos en venta de Software Estado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Fortalecer las capacidades del equipo de la VSE a fin que tengan las herramientas necesarias para la comercialización del servicio Software Estado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Ejecutivos capacitados - Listas de asistencia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Negocios/Gerente </a:t>
                      </a:r>
                      <a:r>
                        <a:rPr lang="es-CO" sz="1200" b="0" i="0" u="none" strike="noStrike" dirty="0">
                          <a:solidFill>
                            <a:schemeClr val="tx1"/>
                          </a:solidFill>
                          <a:effectLst/>
                          <a:latin typeface="Calibri" panose="020F0502020204030204" pitchFamily="34" charset="0"/>
                        </a:rPr>
                        <a:t>de </a:t>
                      </a:r>
                      <a:r>
                        <a:rPr lang="es-CO" sz="1200" b="0" i="0" u="none" strike="noStrike" dirty="0" smtClean="0">
                          <a:solidFill>
                            <a:schemeClr val="tx1"/>
                          </a:solidFill>
                          <a:effectLst/>
                          <a:latin typeface="Calibri" panose="020F0502020204030204" pitchFamily="34" charset="0"/>
                        </a:rPr>
                        <a:t>Tecnología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01/04/2018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Reestructurar el servicio de venta de bienes muebles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un diagnostico con el estado actual del proceso de subasta de bienes muebles identificando los aspectos operativos, administrativos y financieros más relevantes que afectan su efectividad y definir la forma en que se deberá prestar el servicio.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Calibri" panose="020F0502020204030204" pitchFamily="34" charset="0"/>
                        </a:rPr>
                        <a:t>Diagnostico y reestructuración realizado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a:t>
                      </a:r>
                      <a:r>
                        <a:rPr lang="es-CO" sz="1200" b="0" i="0" u="none" strike="noStrike" dirty="0">
                          <a:solidFill>
                            <a:schemeClr val="tx1"/>
                          </a:solidFill>
                          <a:effectLst/>
                          <a:latin typeface="Calibri" panose="020F0502020204030204" pitchFamily="34" charset="0"/>
                        </a:rPr>
                        <a:t>de Proyectos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01/05/2018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6" name="CuadroTexto 5">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derecha 8">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5261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743111678"/>
              </p:ext>
            </p:extLst>
          </p:nvPr>
        </p:nvGraphicFramePr>
        <p:xfrm>
          <a:off x="92600" y="437328"/>
          <a:ext cx="11956646" cy="4703216"/>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r>
              <a:tr h="898712">
                <a:tc>
                  <a:txBody>
                    <a:bodyPr/>
                    <a:lstStyle/>
                    <a:p>
                      <a:pPr algn="l" fontAlgn="ctr"/>
                      <a:r>
                        <a:rPr lang="es-CO" sz="1200" b="0" i="0" u="none" strike="noStrike" dirty="0">
                          <a:solidFill>
                            <a:srgbClr val="000000"/>
                          </a:solidFill>
                          <a:effectLst/>
                          <a:latin typeface="Calibri" panose="020F0502020204030204" pitchFamily="34" charset="0"/>
                        </a:rPr>
                        <a:t>Estructurar servicio de vitrina permanente para la venta de bienes muebles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Determinar la viabilidad financiera y operativa del servicio y de ser viable, Incorporarlo dentro del servicio de subasta de bienes muebles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Estructuración y servicio en operación</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Proyectos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01/07/2017</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1066800">
                <a:tc>
                  <a:txBody>
                    <a:bodyPr/>
                    <a:lstStyle/>
                    <a:p>
                      <a:pPr algn="l" fontAlgn="ctr"/>
                      <a:r>
                        <a:rPr lang="es-CO" sz="1200" b="0" i="0" u="none" strike="noStrike" dirty="0">
                          <a:solidFill>
                            <a:schemeClr val="tx1"/>
                          </a:solidFill>
                          <a:effectLst/>
                          <a:latin typeface="Calibri" panose="020F0502020204030204" pitchFamily="34" charset="0"/>
                        </a:rPr>
                        <a:t>Desarrollar la plataforma para subastas de bienes muebles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chemeClr val="tx1"/>
                          </a:solidFill>
                          <a:effectLst/>
                          <a:latin typeface="Calibri" panose="020F0502020204030204" pitchFamily="34" charset="0"/>
                        </a:rPr>
                        <a:t>Desarrollar software necesario para la puesta en marcha de subastas electrónicas si el estudio de reestructuración del servicio así lo amerita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Plataforma en funcionamiento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a:t>
                      </a:r>
                      <a:r>
                        <a:rPr lang="es-CO" sz="1200" b="0" i="0" u="none" strike="noStrike" dirty="0">
                          <a:solidFill>
                            <a:schemeClr val="tx1"/>
                          </a:solidFill>
                          <a:effectLst/>
                          <a:latin typeface="Calibri" panose="020F0502020204030204" pitchFamily="34" charset="0"/>
                        </a:rPr>
                        <a:t>de tecnología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01/04/2018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01/12/2018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dirty="0">
                          <a:solidFill>
                            <a:srgbClr val="000000"/>
                          </a:solidFill>
                          <a:effectLst/>
                          <a:latin typeface="Calibri" panose="020F0502020204030204" pitchFamily="34" charset="0"/>
                        </a:rPr>
                        <a:t>Realizar un estudio de mercado para </a:t>
                      </a:r>
                      <a:r>
                        <a:rPr lang="es-CO" sz="1200" b="0" i="0" u="none" strike="noStrike" dirty="0">
                          <a:solidFill>
                            <a:schemeClr val="tx1"/>
                          </a:solidFill>
                          <a:effectLst/>
                          <a:latin typeface="Calibri" panose="020F0502020204030204" pitchFamily="34" charset="0"/>
                        </a:rPr>
                        <a:t>el servicio de </a:t>
                      </a:r>
                      <a:r>
                        <a:rPr lang="es-CO" sz="1200" b="0" i="0" u="none" strike="noStrike" dirty="0" smtClean="0">
                          <a:solidFill>
                            <a:schemeClr val="tx1"/>
                          </a:solidFill>
                          <a:effectLst/>
                          <a:latin typeface="Calibri" panose="020F0502020204030204" pitchFamily="34" charset="0"/>
                        </a:rPr>
                        <a:t>Enajenación de Participaciones </a:t>
                      </a:r>
                      <a:r>
                        <a:rPr lang="es-CO" sz="1200" b="0" i="0" u="none" strike="noStrike" dirty="0">
                          <a:solidFill>
                            <a:schemeClr val="tx1"/>
                          </a:solidFill>
                          <a:effectLst/>
                          <a:latin typeface="Calibri" panose="020F0502020204030204" pitchFamily="34" charset="0"/>
                        </a:rPr>
                        <a:t>Accionarias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Identificar las entidades potenciales para la comercialización </a:t>
                      </a:r>
                      <a:r>
                        <a:rPr lang="es-CO" sz="1200" b="0" i="0" u="none" strike="noStrike" dirty="0">
                          <a:solidFill>
                            <a:schemeClr val="tx1"/>
                          </a:solidFill>
                          <a:effectLst/>
                          <a:latin typeface="Calibri" panose="020F0502020204030204" pitchFamily="34" charset="0"/>
                        </a:rPr>
                        <a:t>del </a:t>
                      </a:r>
                      <a:r>
                        <a:rPr lang="es-CO" sz="1200" b="0" i="0" u="none" strike="noStrike" dirty="0" smtClean="0">
                          <a:solidFill>
                            <a:schemeClr val="tx1"/>
                          </a:solidFill>
                          <a:effectLst/>
                          <a:latin typeface="Calibri" panose="020F0502020204030204" pitchFamily="34" charset="0"/>
                        </a:rPr>
                        <a:t> servicio de enajenación de participaciones accionarias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Estudio de mercado realizado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Proyectos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15/05/2018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dirty="0">
                          <a:solidFill>
                            <a:srgbClr val="000000"/>
                          </a:solidFill>
                          <a:effectLst/>
                          <a:latin typeface="Calibri" panose="020F0502020204030204" pitchFamily="34" charset="0"/>
                        </a:rPr>
                        <a:t>Estructurar el servicio de participaciones accionarias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Estructurar el servicio de participaciones accionarias bajo la metodología de </a:t>
                      </a: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por proyectos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Servicio estructurado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Proyectos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01/07/2018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a:solidFill>
                            <a:srgbClr val="000000"/>
                          </a:solidFill>
                          <a:effectLst/>
                          <a:latin typeface="Calibri" panose="020F0502020204030204" pitchFamily="34" charset="0"/>
                        </a:rPr>
                        <a:t>Determinar necesidades de recursos para proyectos de gestión inmobiliaria.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Calibri" panose="020F0502020204030204" pitchFamily="34" charset="0"/>
                        </a:rPr>
                        <a:t>Realizar un diagnostico y estructuración del servicio de proyectos de gestión inmobiliaria, determinando como primer componente las necesidades de recursos que se requieren.</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de necesidades levantado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Proyectos </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01/06/2018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01/10/2018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75293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954107"/>
          </a:xfrm>
          <a:prstGeom prst="rect">
            <a:avLst/>
          </a:prstGeom>
          <a:noFill/>
        </p:spPr>
        <p:txBody>
          <a:bodyPr wrap="square" rtlCol="0">
            <a:spAutoFit/>
          </a:bodyPr>
          <a:lstStyle/>
          <a:p>
            <a:pPr fontAlgn="ctr"/>
            <a:r>
              <a:rPr lang="es-CO" sz="2800" b="1" dirty="0">
                <a:solidFill>
                  <a:srgbClr val="4EBDC5"/>
                </a:solidFill>
                <a:latin typeface="Calibri" panose="020F0502020204030204" pitchFamily="34" charset="0"/>
              </a:rPr>
              <a:t>Optimización del modelo de costos de la fábrica de software CISA</a:t>
            </a:r>
          </a:p>
        </p:txBody>
      </p:sp>
      <p:graphicFrame>
        <p:nvGraphicFramePr>
          <p:cNvPr id="7" name="Tabla 6"/>
          <p:cNvGraphicFramePr>
            <a:graphicFrameLocks noGrp="1"/>
          </p:cNvGraphicFramePr>
          <p:nvPr>
            <p:extLst>
              <p:ext uri="{D42A27DB-BD31-4B8C-83A1-F6EECF244321}">
                <p14:modId xmlns:p14="http://schemas.microsoft.com/office/powerpoint/2010/main" val="1265105937"/>
              </p:ext>
            </p:extLst>
          </p:nvPr>
        </p:nvGraphicFramePr>
        <p:xfrm>
          <a:off x="200626" y="1661947"/>
          <a:ext cx="11872841" cy="2407920"/>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panose="020F0502020204030204" pitchFamily="34" charset="0"/>
                        </a:rPr>
                        <a:t>La rentabilidad de los negocios de base tecnológica debe calcularse con base en servicios y no en proyectos, CISA debe contar con un modelo de costos de TI a partir de la proyección de la demanda de cada servicio y los costos asociados  a cada uno de éstos. Con base en lo anterior, debe  definir un conjunto de tarifas unitarias por transacción/unidad representativas de cada servicio. (Drivers de comportamiento fijo y variable, Variables estándar del Cliente y Costos X 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panose="020F0502020204030204" pitchFamily="34" charset="0"/>
                        </a:rPr>
                        <a:t>Refinar el cálculo de los gastos operacionales de la fábrica de software para mejorar la rentabilidad esperada de los proyectos de </a:t>
                      </a:r>
                      <a:r>
                        <a:rPr lang="es-CO" sz="1200" b="0" i="0" u="none" strike="noStrike" dirty="0" smtClean="0">
                          <a:solidFill>
                            <a:srgbClr val="000000"/>
                          </a:solidFill>
                          <a:effectLst/>
                          <a:latin typeface="Calibri" panose="020F0502020204030204" pitchFamily="34" charset="0"/>
                        </a:rPr>
                        <a:t>Software </a:t>
                      </a:r>
                      <a:r>
                        <a:rPr lang="es-CO" sz="1200" b="0" i="0" u="none" strike="noStrike" dirty="0">
                          <a:solidFill>
                            <a:srgbClr val="000000"/>
                          </a:solidFill>
                          <a:effectLst/>
                          <a:latin typeface="Calibri" panose="020F0502020204030204" pitchFamily="34" charset="0"/>
                        </a:rPr>
                        <a:t>Estado y de los demás proyectos de base tecnológica que se respalden en las capacidades técnicas de la </a:t>
                      </a:r>
                      <a:r>
                        <a:rPr lang="es-CO" sz="1200" b="0" i="0" u="none" strike="noStrike" dirty="0" smtClean="0">
                          <a:solidFill>
                            <a:srgbClr val="000000"/>
                          </a:solidFill>
                          <a:effectLst/>
                          <a:latin typeface="Calibri" panose="020F0502020204030204" pitchFamily="34" charset="0"/>
                        </a:rPr>
                        <a:t>Gerencia. </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panose="020F0502020204030204" pitchFamily="34" charset="0"/>
                        </a:rPr>
                        <a:t>El modelo a definir se aplicara para</a:t>
                      </a:r>
                      <a:r>
                        <a:rPr lang="es-CO" sz="1200" b="0" i="0" u="none" strike="noStrike" dirty="0" smtClean="0">
                          <a:solidFill>
                            <a:srgbClr val="000000"/>
                          </a:solidFill>
                          <a:effectLst/>
                          <a:latin typeface="Calibri" panose="020F0502020204030204" pitchFamily="34" charset="0"/>
                        </a:rPr>
                        <a:t>:</a:t>
                      </a:r>
                    </a:p>
                    <a:p>
                      <a:pPr algn="just" fontAlgn="ctr"/>
                      <a:r>
                        <a:rPr lang="es-CO" sz="1200" b="0" i="0" u="none" strike="noStrike" dirty="0" smtClean="0">
                          <a:solidFill>
                            <a:srgbClr val="000000"/>
                          </a:solidFill>
                          <a:effectLst/>
                          <a:latin typeface="Calibri" panose="020F0502020204030204" pitchFamily="34" charset="0"/>
                        </a:rPr>
                        <a:t>Proyectos </a:t>
                      </a:r>
                      <a:r>
                        <a:rPr lang="es-CO" sz="1200" b="0" i="0" u="none" strike="noStrike" dirty="0">
                          <a:solidFill>
                            <a:srgbClr val="000000"/>
                          </a:solidFill>
                          <a:effectLst/>
                          <a:latin typeface="Calibri" panose="020F0502020204030204" pitchFamily="34" charset="0"/>
                        </a:rPr>
                        <a:t>de Software como Servicio (</a:t>
                      </a:r>
                      <a:r>
                        <a:rPr lang="es-CO" sz="1200" b="0" i="0" u="none" strike="noStrike" dirty="0" err="1">
                          <a:solidFill>
                            <a:srgbClr val="000000"/>
                          </a:solidFill>
                          <a:effectLst/>
                          <a:latin typeface="Calibri" panose="020F0502020204030204" pitchFamily="34" charset="0"/>
                        </a:rPr>
                        <a:t>SaaS</a:t>
                      </a:r>
                      <a:r>
                        <a:rPr lang="es-CO" sz="1200" b="0" i="0" u="none" strike="noStrike" dirty="0">
                          <a:solidFill>
                            <a:srgbClr val="000000"/>
                          </a:solidFill>
                          <a:effectLst/>
                          <a:latin typeface="Calibri" panose="020F0502020204030204" pitchFamily="34" charset="0"/>
                        </a:rPr>
                        <a:t>) de aplicaciones CISA - Software </a:t>
                      </a:r>
                      <a:r>
                        <a:rPr lang="es-CO" sz="1200" b="0" i="0" u="none" strike="noStrike" dirty="0" smtClean="0">
                          <a:solidFill>
                            <a:srgbClr val="000000"/>
                          </a:solidFill>
                          <a:effectLst/>
                          <a:latin typeface="Calibri" panose="020F0502020204030204" pitchFamily="34" charset="0"/>
                        </a:rPr>
                        <a:t>Estado</a:t>
                      </a:r>
                    </a:p>
                    <a:p>
                      <a:pPr algn="just" fontAlgn="ctr"/>
                      <a:r>
                        <a:rPr lang="es-CO" sz="1200" b="0" i="0" u="none" strike="noStrike" dirty="0" smtClean="0">
                          <a:solidFill>
                            <a:srgbClr val="000000"/>
                          </a:solidFill>
                          <a:effectLst/>
                          <a:latin typeface="Calibri" panose="020F0502020204030204" pitchFamily="34" charset="0"/>
                        </a:rPr>
                        <a:t>Proyectos </a:t>
                      </a:r>
                      <a:r>
                        <a:rPr lang="es-CO" sz="1200" b="0" i="0" u="none" strike="noStrike" dirty="0">
                          <a:solidFill>
                            <a:srgbClr val="000000"/>
                          </a:solidFill>
                          <a:effectLst/>
                          <a:latin typeface="Calibri" panose="020F0502020204030204" pitchFamily="34" charset="0"/>
                        </a:rPr>
                        <a:t>de Software por Demanda para Entidades del </a:t>
                      </a:r>
                      <a:r>
                        <a:rPr lang="es-CO" sz="1200" b="0" i="0" u="none" strike="noStrike" dirty="0" smtClean="0">
                          <a:solidFill>
                            <a:srgbClr val="000000"/>
                          </a:solidFill>
                          <a:effectLst/>
                          <a:latin typeface="Calibri" panose="020F0502020204030204" pitchFamily="34" charset="0"/>
                        </a:rPr>
                        <a:t>Estado</a:t>
                      </a:r>
                    </a:p>
                    <a:p>
                      <a:pPr algn="just" fontAlgn="ctr"/>
                      <a:r>
                        <a:rPr lang="es-CO" sz="1200" b="0" i="0" u="none" strike="noStrike" dirty="0" smtClean="0">
                          <a:solidFill>
                            <a:srgbClr val="000000"/>
                          </a:solidFill>
                          <a:effectLst/>
                          <a:latin typeface="Calibri" panose="020F0502020204030204" pitchFamily="34" charset="0"/>
                        </a:rPr>
                        <a:t>Proyectos </a:t>
                      </a:r>
                      <a:r>
                        <a:rPr lang="es-CO" sz="1200" b="0" i="0" u="none" strike="noStrike" dirty="0">
                          <a:solidFill>
                            <a:srgbClr val="000000"/>
                          </a:solidFill>
                          <a:effectLst/>
                          <a:latin typeface="Calibri" panose="020F0502020204030204" pitchFamily="34" charset="0"/>
                        </a:rPr>
                        <a:t>de Infraestructura como Servicio (</a:t>
                      </a:r>
                      <a:r>
                        <a:rPr lang="es-CO" sz="1200" b="0" i="0" u="none" strike="noStrike" dirty="0" err="1">
                          <a:solidFill>
                            <a:srgbClr val="000000"/>
                          </a:solidFill>
                          <a:effectLst/>
                          <a:latin typeface="Calibri" panose="020F0502020204030204" pitchFamily="34" charset="0"/>
                        </a:rPr>
                        <a:t>IaaS</a:t>
                      </a:r>
                      <a:r>
                        <a:rPr lang="es-CO" sz="1200" b="0" i="0" u="none" strike="noStrike" dirty="0">
                          <a:solidFill>
                            <a:srgbClr val="000000"/>
                          </a:solidFill>
                          <a:effectLst/>
                          <a:latin typeface="Calibri" panose="020F0502020204030204" pitchFamily="34" charset="0"/>
                        </a:rPr>
                        <a:t>) para Entidades del Estado y Clientes de SW Estado/SW X </a:t>
                      </a:r>
                      <a:r>
                        <a:rPr lang="es-CO" sz="1200" b="0" i="0" u="none" strike="noStrike" dirty="0" smtClean="0">
                          <a:solidFill>
                            <a:srgbClr val="000000"/>
                          </a:solidFill>
                          <a:effectLst/>
                          <a:latin typeface="Calibri" panose="020F0502020204030204" pitchFamily="34" charset="0"/>
                        </a:rPr>
                        <a:t>Demanda</a:t>
                      </a:r>
                    </a:p>
                    <a:p>
                      <a:pPr algn="just" fontAlgn="ctr"/>
                      <a:r>
                        <a:rPr lang="es-CO" sz="1200" b="0" i="0" u="none" strike="noStrike" dirty="0" smtClean="0">
                          <a:solidFill>
                            <a:srgbClr val="000000"/>
                          </a:solidFill>
                          <a:effectLst/>
                          <a:latin typeface="Calibri" panose="020F0502020204030204" pitchFamily="34" charset="0"/>
                        </a:rPr>
                        <a:t>Proyectos </a:t>
                      </a:r>
                      <a:r>
                        <a:rPr lang="es-CO" sz="1200" b="0" i="0" u="none" strike="noStrike" dirty="0">
                          <a:solidFill>
                            <a:srgbClr val="000000"/>
                          </a:solidFill>
                          <a:effectLst/>
                          <a:latin typeface="Calibri" panose="020F0502020204030204" pitchFamily="34" charset="0"/>
                        </a:rPr>
                        <a:t>de Gobierno de Datos (Analítica de datos)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Tecnología y Sistemas de Información</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361110089"/>
              </p:ext>
            </p:extLst>
          </p:nvPr>
        </p:nvGraphicFramePr>
        <p:xfrm>
          <a:off x="200624" y="429519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Porcentaje de implementación del Modelo de Costos Fábrica de Software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60%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80%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100%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100%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655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766038023"/>
              </p:ext>
            </p:extLst>
          </p:nvPr>
        </p:nvGraphicFramePr>
        <p:xfrm>
          <a:off x="92600" y="437328"/>
          <a:ext cx="11956646" cy="5582472"/>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r>
              <a:tr h="898712">
                <a:tc>
                  <a:txBody>
                    <a:bodyPr/>
                    <a:lstStyle/>
                    <a:p>
                      <a:pPr algn="l" fontAlgn="ctr"/>
                      <a:r>
                        <a:rPr lang="es-CO" sz="1200" b="0" i="0" u="none" strike="noStrike" dirty="0" smtClean="0">
                          <a:solidFill>
                            <a:srgbClr val="000000"/>
                          </a:solidFill>
                          <a:effectLst/>
                          <a:latin typeface="Calibri" panose="020F0502020204030204" pitchFamily="34" charset="0"/>
                        </a:rPr>
                        <a:t>Parte 1: modelo conceptual de costos</a:t>
                      </a:r>
                      <a:br>
                        <a:rPr lang="es-CO" sz="1200" b="0" i="0" u="none" strike="noStrike" dirty="0" smtClean="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Definir </a:t>
                      </a:r>
                      <a:r>
                        <a:rPr lang="es-CO" sz="1200" b="0" i="0" u="none" strike="noStrike" dirty="0">
                          <a:solidFill>
                            <a:srgbClr val="000000"/>
                          </a:solidFill>
                          <a:effectLst/>
                          <a:latin typeface="Calibri" panose="020F0502020204030204" pitchFamily="34" charset="0"/>
                        </a:rPr>
                        <a:t>de las bases del modelo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Reconocimiento del grado de madurez de la operación </a:t>
                      </a:r>
                      <a:r>
                        <a:rPr lang="es-CO" sz="1200" b="0" i="0" u="none" strike="noStrike" dirty="0" smtClean="0">
                          <a:solidFill>
                            <a:srgbClr val="000000"/>
                          </a:solidFill>
                          <a:effectLst/>
                          <a:latin typeface="Calibri" panose="020F0502020204030204" pitchFamily="34" charset="0"/>
                        </a:rPr>
                        <a:t>tecnológica de </a:t>
                      </a:r>
                      <a:r>
                        <a:rPr lang="es-CO" sz="1200" b="0" i="0" u="none" strike="noStrike" dirty="0">
                          <a:solidFill>
                            <a:srgbClr val="000000"/>
                          </a:solidFill>
                          <a:effectLst/>
                          <a:latin typeface="Calibri" panose="020F0502020204030204" pitchFamily="34" charset="0"/>
                        </a:rPr>
                        <a:t>CISA, los servicios a prestar (actuales y nuevos en el portafolio) y demás premisas a considerar para el diseño.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Documento de Definición del modelo de costos de la fábrica de SW CISA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Tecnología</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965200">
                <a:tc>
                  <a:txBody>
                    <a:bodyPr/>
                    <a:lstStyle/>
                    <a:p>
                      <a:pPr algn="l" fontAlgn="ctr"/>
                      <a:r>
                        <a:rPr lang="es-CO" sz="1200" b="0" i="0" u="none" strike="noStrike" dirty="0" smtClean="0">
                          <a:solidFill>
                            <a:srgbClr val="000000"/>
                          </a:solidFill>
                          <a:effectLst/>
                          <a:latin typeface="Calibri" panose="020F0502020204030204" pitchFamily="34" charset="0"/>
                        </a:rPr>
                        <a:t>Parte 1: modelo conceptual de costos</a:t>
                      </a:r>
                      <a:r>
                        <a:rPr lang="es-CO" sz="1200" b="0" i="0" u="none" strike="noStrike" dirty="0">
                          <a:solidFill>
                            <a:srgbClr val="000000"/>
                          </a:solidFill>
                          <a:effectLst/>
                          <a:latin typeface="Calibri" panose="020F0502020204030204" pitchFamily="34" charset="0"/>
                        </a:rPr>
                        <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Diseñar el </a:t>
                      </a:r>
                      <a:r>
                        <a:rPr lang="es-CO" sz="1200" b="0" i="0" u="none" strike="noStrike" dirty="0">
                          <a:solidFill>
                            <a:srgbClr val="000000"/>
                          </a:solidFill>
                          <a:effectLst/>
                          <a:latin typeface="Calibri" panose="020F0502020204030204" pitchFamily="34" charset="0"/>
                        </a:rPr>
                        <a:t>modelo de costos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Diseño y construcción del modelo general de costos Definición de parámetros y drivers para la operación del modelo.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Modelo Conceptual de Costos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Tecnología/Gerente </a:t>
                      </a:r>
                      <a:r>
                        <a:rPr lang="es-CO" sz="1200" b="0" i="0" u="none" strike="noStrike" dirty="0">
                          <a:solidFill>
                            <a:srgbClr val="000000"/>
                          </a:solidFill>
                          <a:effectLst/>
                          <a:latin typeface="Calibri" panose="020F0502020204030204" pitchFamily="34" charset="0"/>
                        </a:rPr>
                        <a:t>de Valoración</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dirty="0" smtClean="0">
                          <a:solidFill>
                            <a:srgbClr val="000000"/>
                          </a:solidFill>
                          <a:effectLst/>
                          <a:latin typeface="Calibri" panose="020F0502020204030204" pitchFamily="34" charset="0"/>
                        </a:rPr>
                        <a:t>Parte 2: cálculo de tarifas y operación</a:t>
                      </a:r>
                      <a:r>
                        <a:rPr lang="es-CO" sz="1200" b="0" i="0" u="none" strike="noStrike" dirty="0">
                          <a:solidFill>
                            <a:srgbClr val="000000"/>
                          </a:solidFill>
                          <a:effectLst/>
                          <a:latin typeface="Calibri" panose="020F0502020204030204" pitchFamily="34" charset="0"/>
                        </a:rPr>
                        <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Calcular las </a:t>
                      </a:r>
                      <a:r>
                        <a:rPr lang="es-CO" sz="1200" b="0" i="0" u="none" strike="noStrike" dirty="0">
                          <a:solidFill>
                            <a:srgbClr val="000000"/>
                          </a:solidFill>
                          <a:effectLst/>
                          <a:latin typeface="Calibri" panose="020F0502020204030204" pitchFamily="34" charset="0"/>
                        </a:rPr>
                        <a:t>tarifas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Mapeo del Catálogo de servicios e identificación de la información histórica requerida</a:t>
                      </a:r>
                      <a:r>
                        <a:rPr lang="es-CO" sz="1200" b="0" i="0" u="none" strike="noStrike" dirty="0" smtClean="0">
                          <a:solidFill>
                            <a:srgbClr val="000000"/>
                          </a:solidFill>
                          <a:effectLst/>
                          <a:latin typeface="Calibri" panose="020F0502020204030204" pitchFamily="34" charset="0"/>
                        </a:rPr>
                        <a:t>.</a:t>
                      </a:r>
                    </a:p>
                    <a:p>
                      <a:pPr algn="just" fontAlgn="ctr"/>
                      <a:r>
                        <a:rPr lang="es-CO" sz="1200" b="0" i="0" u="none" strike="noStrike" dirty="0" smtClean="0">
                          <a:solidFill>
                            <a:srgbClr val="000000"/>
                          </a:solidFill>
                          <a:effectLst/>
                          <a:latin typeface="Calibri" panose="020F0502020204030204" pitchFamily="34" charset="0"/>
                        </a:rPr>
                        <a:t>Estimación </a:t>
                      </a:r>
                      <a:r>
                        <a:rPr lang="es-CO" sz="1200" b="0" i="0" u="none" strike="noStrike" dirty="0">
                          <a:solidFill>
                            <a:srgbClr val="000000"/>
                          </a:solidFill>
                          <a:effectLst/>
                          <a:latin typeface="Calibri" panose="020F0502020204030204" pitchFamily="34" charset="0"/>
                        </a:rPr>
                        <a:t>de consumos futuros y proyección de costos asociados.</a:t>
                      </a:r>
                      <a:br>
                        <a:rPr lang="es-CO" sz="1200" b="0" i="0" u="none" strike="noStrike" dirty="0">
                          <a:solidFill>
                            <a:srgbClr val="000000"/>
                          </a:solidFill>
                          <a:effectLst/>
                          <a:latin typeface="Calibri" panose="020F0502020204030204" pitchFamily="34" charset="0"/>
                        </a:rPr>
                      </a:br>
                      <a:r>
                        <a:rPr lang="es-CO" sz="1200" b="0" i="0" u="none" strike="noStrike" dirty="0">
                          <a:solidFill>
                            <a:srgbClr val="000000"/>
                          </a:solidFill>
                          <a:effectLst/>
                          <a:latin typeface="Calibri" panose="020F0502020204030204" pitchFamily="34" charset="0"/>
                        </a:rPr>
                        <a:t>Cálculo de tarifas según el modelo de costos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Lista de tarifas por tipo de servicio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de Tecnología/Gerente de Valoración</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30/03/2018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dirty="0" smtClean="0">
                          <a:solidFill>
                            <a:srgbClr val="000000"/>
                          </a:solidFill>
                          <a:effectLst/>
                          <a:latin typeface="Calibri" panose="020F0502020204030204" pitchFamily="34" charset="0"/>
                        </a:rPr>
                        <a:t>Parte 2: cálculo de tarifas y operación</a:t>
                      </a:r>
                      <a:br>
                        <a:rPr lang="es-CO" sz="1200" b="0" i="0" u="none" strike="noStrike" dirty="0" smtClean="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Medir</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Recopilar información de volumetrías de consumo</a:t>
                      </a:r>
                      <a:r>
                        <a:rPr lang="es-CO" sz="1200" b="0" i="0" u="none" strike="noStrike" dirty="0" smtClean="0">
                          <a:solidFill>
                            <a:srgbClr val="000000"/>
                          </a:solidFill>
                          <a:effectLst/>
                          <a:latin typeface="Calibri" panose="020F0502020204030204" pitchFamily="34" charset="0"/>
                        </a:rPr>
                        <a:t>.</a:t>
                      </a:r>
                    </a:p>
                    <a:p>
                      <a:pPr algn="just" fontAlgn="ctr"/>
                      <a:r>
                        <a:rPr lang="es-CO" sz="1200" b="0" i="0" u="none" strike="noStrike" dirty="0" smtClean="0">
                          <a:solidFill>
                            <a:srgbClr val="000000"/>
                          </a:solidFill>
                          <a:effectLst/>
                          <a:latin typeface="Calibri" panose="020F0502020204030204" pitchFamily="34" charset="0"/>
                        </a:rPr>
                        <a:t>Recopilar </a:t>
                      </a:r>
                      <a:r>
                        <a:rPr lang="es-CO" sz="1200" b="0" i="0" u="none" strike="noStrike" dirty="0">
                          <a:solidFill>
                            <a:srgbClr val="000000"/>
                          </a:solidFill>
                          <a:effectLst/>
                          <a:latin typeface="Calibri" panose="020F0502020204030204" pitchFamily="34" charset="0"/>
                        </a:rPr>
                        <a:t>información de costos reales (contabilidad</a:t>
                      </a:r>
                      <a:r>
                        <a:rPr lang="es-CO" sz="1200" b="0" i="0" u="none" strike="noStrike" dirty="0" smtClean="0">
                          <a:solidFill>
                            <a:srgbClr val="000000"/>
                          </a:solidFill>
                          <a:effectLst/>
                          <a:latin typeface="Calibri" panose="020F0502020204030204" pitchFamily="34" charset="0"/>
                        </a:rPr>
                        <a:t>)</a:t>
                      </a:r>
                    </a:p>
                    <a:p>
                      <a:pPr algn="just" fontAlgn="ctr"/>
                      <a:r>
                        <a:rPr lang="es-CO" sz="1200" b="0" i="0" u="none" strike="noStrike" dirty="0" smtClean="0">
                          <a:solidFill>
                            <a:srgbClr val="000000"/>
                          </a:solidFill>
                          <a:effectLst/>
                          <a:latin typeface="Calibri" panose="020F0502020204030204" pitchFamily="34" charset="0"/>
                        </a:rPr>
                        <a:t>Análisis </a:t>
                      </a:r>
                      <a:r>
                        <a:rPr lang="es-CO" sz="1200" b="0" i="0" u="none" strike="noStrike" dirty="0">
                          <a:solidFill>
                            <a:srgbClr val="000000"/>
                          </a:solidFill>
                          <a:effectLst/>
                          <a:latin typeface="Calibri" panose="020F0502020204030204" pitchFamily="34" charset="0"/>
                        </a:rPr>
                        <a:t>de comportamiento del modelo en función de la rentabilidad real vs. la esperada.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Informe de comportamiento del modelo de costos en función de la rentabilidad real vs. rentabilidad esperada.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de Tecnología/Gerente de Valoración</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30/06/2018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dirty="0" smtClean="0">
                          <a:solidFill>
                            <a:srgbClr val="000000"/>
                          </a:solidFill>
                          <a:effectLst/>
                          <a:latin typeface="Calibri" panose="020F0502020204030204" pitchFamily="34" charset="0"/>
                        </a:rPr>
                        <a:t>Parte 2: cálculo de tarifas y operación</a:t>
                      </a:r>
                      <a:r>
                        <a:rPr lang="es-CO" sz="1200" b="0" i="0" u="none" strike="noStrike" dirty="0">
                          <a:solidFill>
                            <a:srgbClr val="000000"/>
                          </a:solidFill>
                          <a:effectLst/>
                          <a:latin typeface="Calibri" panose="020F0502020204030204" pitchFamily="34" charset="0"/>
                        </a:rPr>
                        <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Cobrar </a:t>
                      </a:r>
                      <a:r>
                        <a:rPr lang="es-CO" sz="1200" b="0" i="0" u="none" strike="noStrike" dirty="0">
                          <a:solidFill>
                            <a:srgbClr val="000000"/>
                          </a:solidFill>
                          <a:effectLst/>
                          <a:latin typeface="Calibri" panose="020F0502020204030204" pitchFamily="34" charset="0"/>
                        </a:rPr>
                        <a:t>al cliente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Revisar condiciones pactadas en </a:t>
                      </a:r>
                      <a:r>
                        <a:rPr lang="es-CO" sz="1200" b="0" i="0" u="none" strike="noStrike" dirty="0" smtClean="0">
                          <a:solidFill>
                            <a:srgbClr val="000000"/>
                          </a:solidFill>
                          <a:effectLst/>
                          <a:latin typeface="Calibri" panose="020F0502020204030204" pitchFamily="34" charset="0"/>
                        </a:rPr>
                        <a:t>Acuerdos de Niveles de Servicio  </a:t>
                      </a:r>
                      <a:r>
                        <a:rPr lang="es-CO" sz="1200" b="0" i="0" u="none" strike="noStrike" dirty="0">
                          <a:solidFill>
                            <a:srgbClr val="000000"/>
                          </a:solidFill>
                          <a:effectLst/>
                          <a:latin typeface="Calibri" panose="020F0502020204030204" pitchFamily="34" charset="0"/>
                        </a:rPr>
                        <a:t>con los clientes.</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Recalculo </a:t>
                      </a:r>
                      <a:r>
                        <a:rPr lang="es-CO" sz="1200" b="0" i="0" u="none" strike="noStrike" dirty="0">
                          <a:solidFill>
                            <a:srgbClr val="000000"/>
                          </a:solidFill>
                          <a:effectLst/>
                          <a:latin typeface="Calibri" panose="020F0502020204030204" pitchFamily="34" charset="0"/>
                        </a:rPr>
                        <a:t>de precios a cobrar según volúmenes, costos, márgenes, modelo de precios y esquema de cobro seleccionado.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Informe de modificaciones al modelo de acuerdo a las nuevas condiciones reveladas e integradas al modelo de costos.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de Tecnología/Gerente de Valoración</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01/07/2018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30/08/2018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301976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523220"/>
          </a:xfrm>
          <a:prstGeom prst="rect">
            <a:avLst/>
          </a:prstGeom>
          <a:noFill/>
        </p:spPr>
        <p:txBody>
          <a:bodyPr wrap="square" rtlCol="0">
            <a:spAutoFit/>
          </a:bodyPr>
          <a:lstStyle/>
          <a:p>
            <a:pPr fontAlgn="ctr"/>
            <a:r>
              <a:rPr lang="es-CO" sz="2800" b="1" dirty="0">
                <a:solidFill>
                  <a:srgbClr val="E83866"/>
                </a:solidFill>
                <a:latin typeface="Calibri" panose="020F0502020204030204" pitchFamily="34" charset="0"/>
              </a:rPr>
              <a:t>Consolidación de Cartera Coactiva</a:t>
            </a:r>
          </a:p>
        </p:txBody>
      </p:sp>
      <p:graphicFrame>
        <p:nvGraphicFramePr>
          <p:cNvPr id="7" name="Tabla 6"/>
          <p:cNvGraphicFramePr>
            <a:graphicFrameLocks noGrp="1"/>
          </p:cNvGraphicFramePr>
          <p:nvPr>
            <p:extLst>
              <p:ext uri="{D42A27DB-BD31-4B8C-83A1-F6EECF244321}">
                <p14:modId xmlns:p14="http://schemas.microsoft.com/office/powerpoint/2010/main" val="2520764730"/>
              </p:ext>
            </p:extLst>
          </p:nvPr>
        </p:nvGraphicFramePr>
        <p:xfrm>
          <a:off x="200626" y="1661947"/>
          <a:ext cx="11872841" cy="1592242"/>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Una vez obtenida en 2016 la facultad de cobro coactivo, se requiere </a:t>
                      </a:r>
                      <a:r>
                        <a:rPr lang="es-CO" sz="1200" b="0" i="0" u="none" strike="noStrike" dirty="0" smtClean="0">
                          <a:solidFill>
                            <a:schemeClr val="tx1"/>
                          </a:solidFill>
                          <a:effectLst/>
                          <a:latin typeface="Calibri" panose="020F0502020204030204" pitchFamily="34" charset="0"/>
                        </a:rPr>
                        <a:t>establecer una estrategia que</a:t>
                      </a:r>
                      <a:r>
                        <a:rPr lang="es-CO" sz="1200" b="0" i="0" u="none" strike="noStrike" baseline="0" dirty="0" smtClean="0">
                          <a:solidFill>
                            <a:schemeClr val="tx1"/>
                          </a:solidFill>
                          <a:effectLst/>
                          <a:latin typeface="Calibri" panose="020F0502020204030204" pitchFamily="34" charset="0"/>
                        </a:rPr>
                        <a:t> permita traer negocios de este tipo de acuerdo a las proyecciones presupuestales definidas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Consolidar la </a:t>
                      </a:r>
                      <a:r>
                        <a:rPr lang="es-CO" sz="1200" b="0" i="0" u="none" strike="noStrike" dirty="0" smtClean="0">
                          <a:solidFill>
                            <a:srgbClr val="000000"/>
                          </a:solidFill>
                          <a:effectLst/>
                          <a:latin typeface="Calibri" panose="020F0502020204030204" pitchFamily="34" charset="0"/>
                        </a:rPr>
                        <a:t>cartera </a:t>
                      </a:r>
                      <a:r>
                        <a:rPr lang="es-CO" sz="1200" b="0" i="0" u="none" strike="noStrike" dirty="0">
                          <a:solidFill>
                            <a:srgbClr val="000000"/>
                          </a:solidFill>
                          <a:effectLst/>
                          <a:latin typeface="Calibri" panose="020F0502020204030204" pitchFamily="34" charset="0"/>
                        </a:rPr>
                        <a:t>coactiva como una línea de negocio rentable para la Entidad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smtClean="0">
                          <a:solidFill>
                            <a:srgbClr val="000000"/>
                          </a:solidFill>
                          <a:effectLst/>
                          <a:latin typeface="Calibri" panose="020F0502020204030204" pitchFamily="34" charset="0"/>
                        </a:rPr>
                        <a:t>Diseñar </a:t>
                      </a:r>
                      <a:r>
                        <a:rPr lang="es-CO" sz="1200" b="0" i="0" u="none" strike="noStrike" dirty="0">
                          <a:solidFill>
                            <a:srgbClr val="000000"/>
                          </a:solidFill>
                          <a:effectLst/>
                          <a:latin typeface="Calibri" panose="020F0502020204030204" pitchFamily="34" charset="0"/>
                        </a:rPr>
                        <a:t>estrategia </a:t>
                      </a:r>
                      <a:r>
                        <a:rPr lang="es-CO" sz="1200" b="0" i="0" u="none" strike="noStrike" dirty="0" smtClean="0">
                          <a:solidFill>
                            <a:srgbClr val="000000"/>
                          </a:solidFill>
                          <a:effectLst/>
                          <a:latin typeface="Calibri" panose="020F0502020204030204" pitchFamily="34" charset="0"/>
                        </a:rPr>
                        <a:t>para determinar </a:t>
                      </a:r>
                      <a:r>
                        <a:rPr lang="es-CO" sz="1200" b="0" i="0" u="none" strike="noStrike" dirty="0">
                          <a:solidFill>
                            <a:srgbClr val="000000"/>
                          </a:solidFill>
                          <a:effectLst/>
                          <a:latin typeface="Calibri" panose="020F0502020204030204" pitchFamily="34" charset="0"/>
                        </a:rPr>
                        <a:t>el mercado </a:t>
                      </a:r>
                      <a:r>
                        <a:rPr lang="es-CO" sz="1200" b="0" i="0" u="none" strike="noStrike" dirty="0" smtClean="0">
                          <a:solidFill>
                            <a:srgbClr val="000000"/>
                          </a:solidFill>
                          <a:effectLst/>
                          <a:latin typeface="Calibri" panose="020F0502020204030204" pitchFamily="34" charset="0"/>
                        </a:rPr>
                        <a:t>objetivo,</a:t>
                      </a:r>
                      <a:r>
                        <a:rPr lang="es-CO" sz="1200" b="0" i="0" u="none" strike="noStrike" baseline="0" dirty="0" smtClean="0">
                          <a:solidFill>
                            <a:srgbClr val="000000"/>
                          </a:solidFill>
                          <a:effectLst/>
                          <a:latin typeface="Calibri" panose="020F0502020204030204" pitchFamily="34" charset="0"/>
                        </a:rPr>
                        <a:t> el </a:t>
                      </a:r>
                      <a:r>
                        <a:rPr lang="es-CO" sz="1200" b="0" i="0" u="none" strike="noStrike" dirty="0" smtClean="0">
                          <a:solidFill>
                            <a:srgbClr val="000000"/>
                          </a:solidFill>
                          <a:effectLst/>
                          <a:latin typeface="Calibri" panose="020F0502020204030204" pitchFamily="34" charset="0"/>
                        </a:rPr>
                        <a:t>esquema </a:t>
                      </a:r>
                      <a:r>
                        <a:rPr lang="es-CO" sz="1200" b="0" i="0" u="none" strike="noStrike" dirty="0">
                          <a:solidFill>
                            <a:srgbClr val="000000"/>
                          </a:solidFill>
                          <a:effectLst/>
                          <a:latin typeface="Calibri" panose="020F0502020204030204" pitchFamily="34" charset="0"/>
                        </a:rPr>
                        <a:t>de acercamiento para la nueva administración </a:t>
                      </a:r>
                      <a:r>
                        <a:rPr lang="es-CO" sz="1200" b="0" i="0" u="none" strike="noStrike" dirty="0" smtClean="0">
                          <a:solidFill>
                            <a:srgbClr val="000000"/>
                          </a:solidFill>
                          <a:effectLst/>
                          <a:latin typeface="Calibri" panose="020F0502020204030204" pitchFamily="34" charset="0"/>
                        </a:rPr>
                        <a:t>nacional</a:t>
                      </a:r>
                      <a:r>
                        <a:rPr lang="es-CO" sz="1200" b="0" i="0" u="none" strike="noStrike" baseline="0" dirty="0" smtClean="0">
                          <a:solidFill>
                            <a:srgbClr val="000000"/>
                          </a:solidFill>
                          <a:effectLst/>
                          <a:latin typeface="Calibri" panose="020F0502020204030204" pitchFamily="34" charset="0"/>
                        </a:rPr>
                        <a:t> y para cumplir las metas de adquisición de cartera coactiva</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801639184"/>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Cumplimiento de Presupuesto acumulado de Cartera Coactiva a adquirir</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088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40280833"/>
              </p:ext>
            </p:extLst>
          </p:nvPr>
        </p:nvGraphicFramePr>
        <p:xfrm>
          <a:off x="92600" y="437328"/>
          <a:ext cx="11956646" cy="3382293"/>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769257">
                <a:tc>
                  <a:txBody>
                    <a:bodyPr/>
                    <a:lstStyle/>
                    <a:p>
                      <a:pPr algn="just" fontAlgn="ctr"/>
                      <a:r>
                        <a:rPr lang="es-CO" sz="1200" b="0" i="0" u="none" strike="noStrike" dirty="0">
                          <a:solidFill>
                            <a:srgbClr val="000000"/>
                          </a:solidFill>
                          <a:effectLst/>
                          <a:latin typeface="Calibri" panose="020F0502020204030204" pitchFamily="34" charset="0"/>
                        </a:rPr>
                        <a:t>Definir y segmentar mercado objetivo Primer Semestre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una priorización del mercado objetivo para efectuar negociaciones  con entidades con convenios firmados antes que comience a operar la ley de garantías.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Cronograma de visitas programado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Definir y segmentar mercado objetivo Segundo Semestre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una segmentación del mercado para definir entidades objetivo para el segundo semestre del año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Cronograma de visitas programado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01/08/2018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01/09/2019</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Elaborar plan de visitas y estrategia de acercamiento nuevo gobierno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Definir una estrategia para realizar acercamientos a los nuevos mandatarios nacionales y establecer un plan de visitas para el segundo semestre del año, posterior a sus posesiones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Estrategia y plan de visitas diseñado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01/09/2018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Ejecutar la estrategia de acercamiento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Con base en la estrategia </a:t>
                      </a:r>
                      <a:r>
                        <a:rPr lang="es-CO" sz="1200" b="0" i="0" u="none" strike="noStrike" dirty="0" smtClean="0">
                          <a:solidFill>
                            <a:srgbClr val="000000"/>
                          </a:solidFill>
                          <a:effectLst/>
                          <a:latin typeface="Calibri" panose="020F0502020204030204" pitchFamily="34" charset="0"/>
                        </a:rPr>
                        <a:t>definida </a:t>
                      </a:r>
                      <a:r>
                        <a:rPr lang="es-CO" sz="1200" b="0" i="0" u="none" strike="noStrike" dirty="0">
                          <a:solidFill>
                            <a:srgbClr val="000000"/>
                          </a:solidFill>
                          <a:effectLst/>
                          <a:latin typeface="Calibri" panose="020F0502020204030204" pitchFamily="34" charset="0"/>
                        </a:rPr>
                        <a:t>y el plan de visitas planteado, ejecutar las acciones correspondientes para lograr el acercamiento esperado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Visitas realizadas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Negocios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08/08/2018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88376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954107"/>
          </a:xfrm>
          <a:prstGeom prst="rect">
            <a:avLst/>
          </a:prstGeom>
          <a:noFill/>
        </p:spPr>
        <p:txBody>
          <a:bodyPr wrap="square" rtlCol="0">
            <a:spAutoFit/>
          </a:bodyPr>
          <a:lstStyle/>
          <a:p>
            <a:pPr fontAlgn="ctr"/>
            <a:r>
              <a:rPr lang="es-CO" sz="2800" b="1" dirty="0">
                <a:solidFill>
                  <a:srgbClr val="E83866"/>
                </a:solidFill>
                <a:latin typeface="Calibri" panose="020F0502020204030204" pitchFamily="34" charset="0"/>
              </a:rPr>
              <a:t>Fortalecimiento de las líneas de negocio tradicionales</a:t>
            </a:r>
          </a:p>
        </p:txBody>
      </p:sp>
      <p:graphicFrame>
        <p:nvGraphicFramePr>
          <p:cNvPr id="7" name="Tabla 6"/>
          <p:cNvGraphicFramePr>
            <a:graphicFrameLocks noGrp="1"/>
          </p:cNvGraphicFramePr>
          <p:nvPr>
            <p:extLst>
              <p:ext uri="{D42A27DB-BD31-4B8C-83A1-F6EECF244321}">
                <p14:modId xmlns:p14="http://schemas.microsoft.com/office/powerpoint/2010/main" val="4253811793"/>
              </p:ext>
            </p:extLst>
          </p:nvPr>
        </p:nvGraphicFramePr>
        <p:xfrm>
          <a:off x="200626" y="1661947"/>
          <a:ext cx="11872841" cy="1592242"/>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La generación de inventario de inmuebles y cartera no ha correspondido con las expectativas institucionales en los últimos años, afectando el cumplimiento de las metas de movilización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Focalizar la gestión de la </a:t>
                      </a:r>
                      <a:r>
                        <a:rPr lang="es-CO" sz="1200" b="0" i="0" u="none" strike="noStrike" dirty="0" smtClean="0">
                          <a:solidFill>
                            <a:srgbClr val="000000"/>
                          </a:solidFill>
                          <a:effectLst/>
                          <a:latin typeface="Calibri" panose="020F0502020204030204" pitchFamily="34" charset="0"/>
                        </a:rPr>
                        <a:t>Vicepresidencia</a:t>
                      </a:r>
                      <a:r>
                        <a:rPr lang="es-CO" sz="1200" b="0" i="0" u="none" strike="noStrike" baseline="0" dirty="0" smtClean="0">
                          <a:solidFill>
                            <a:srgbClr val="000000"/>
                          </a:solidFill>
                          <a:effectLst/>
                          <a:latin typeface="Calibri" panose="020F0502020204030204" pitchFamily="34" charset="0"/>
                        </a:rPr>
                        <a:t> de Negocios</a:t>
                      </a:r>
                      <a:r>
                        <a:rPr lang="es-CO" sz="1200" b="0" i="0" u="none" strike="noStrike" dirty="0" smtClean="0">
                          <a:solidFill>
                            <a:srgbClr val="000000"/>
                          </a:solidFill>
                          <a:effectLst/>
                          <a:latin typeface="Calibri" panose="020F0502020204030204" pitchFamily="34" charset="0"/>
                        </a:rPr>
                        <a:t> </a:t>
                      </a:r>
                      <a:r>
                        <a:rPr lang="es-CO" sz="1200" b="0" i="0" u="none" strike="noStrike" dirty="0">
                          <a:solidFill>
                            <a:srgbClr val="000000"/>
                          </a:solidFill>
                          <a:effectLst/>
                          <a:latin typeface="Calibri" panose="020F0502020204030204" pitchFamily="34" charset="0"/>
                        </a:rPr>
                        <a:t>en la adquisición de activos con mejor proyección de recuperación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Segmentar los mercados objetivos tanto para cartera como para </a:t>
                      </a:r>
                      <a:r>
                        <a:rPr lang="es-CO" sz="1200" b="0" i="0" u="none" strike="noStrike" dirty="0" smtClean="0">
                          <a:solidFill>
                            <a:srgbClr val="000000"/>
                          </a:solidFill>
                          <a:effectLst/>
                          <a:latin typeface="Calibri" panose="020F0502020204030204" pitchFamily="34" charset="0"/>
                        </a:rPr>
                        <a:t>inmuebles.</a:t>
                      </a:r>
                    </a:p>
                    <a:p>
                      <a:pPr algn="just" fontAlgn="ctr"/>
                      <a:r>
                        <a:rPr lang="es-CO" sz="1200" b="0" i="0" u="none" strike="noStrike" dirty="0" smtClean="0">
                          <a:solidFill>
                            <a:srgbClr val="000000"/>
                          </a:solidFill>
                          <a:effectLst/>
                          <a:latin typeface="Calibri" panose="020F0502020204030204" pitchFamily="34" charset="0"/>
                        </a:rPr>
                        <a:t>Analizar </a:t>
                      </a:r>
                      <a:r>
                        <a:rPr lang="es-CO" sz="1200" b="0" i="0" u="none" strike="noStrike" dirty="0">
                          <a:solidFill>
                            <a:srgbClr val="000000"/>
                          </a:solidFill>
                          <a:effectLst/>
                          <a:latin typeface="Calibri" panose="020F0502020204030204" pitchFamily="34" charset="0"/>
                        </a:rPr>
                        <a:t>oportunidades a partir de la generación de las propuestas de gobierno del presidente electo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Vicepresidente de </a:t>
                      </a:r>
                      <a:r>
                        <a:rPr lang="es-CO" sz="1200" b="0" i="0" u="none" strike="noStrike" dirty="0" smtClean="0">
                          <a:solidFill>
                            <a:srgbClr val="000000"/>
                          </a:solidFill>
                          <a:effectLst/>
                          <a:latin typeface="Calibri" panose="020F0502020204030204" pitchFamily="34" charset="0"/>
                        </a:rPr>
                        <a:t>Negocios</a:t>
                      </a:r>
                      <a:endParaRPr lang="es-CO" sz="1200" b="0" i="0" u="none" strike="noStrike" dirty="0">
                        <a:solidFill>
                          <a:srgbClr val="FF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026572236"/>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Cumplimiento de adquisición acumulada de inmuebles y cartera</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238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798733" y="518064"/>
            <a:ext cx="6283556" cy="6162554"/>
            <a:chOff x="4798733" y="518064"/>
            <a:chExt cx="6283556" cy="6162554"/>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6119" t="5299" r="4471" b="3290"/>
            <a:stretch/>
          </p:blipFill>
          <p:spPr>
            <a:xfrm>
              <a:off x="4798733" y="518064"/>
              <a:ext cx="6283556" cy="6162554"/>
            </a:xfrm>
            <a:prstGeom prst="rect">
              <a:avLst/>
            </a:prstGeom>
          </p:spPr>
        </p:pic>
        <p:sp>
          <p:nvSpPr>
            <p:cNvPr id="12" name="Elipse 11">
              <a:hlinkClick r:id="rId3" action="ppaction://hlinksldjump"/>
            </p:cNvPr>
            <p:cNvSpPr/>
            <p:nvPr/>
          </p:nvSpPr>
          <p:spPr>
            <a:xfrm>
              <a:off x="7111282" y="646524"/>
              <a:ext cx="1616915" cy="16627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a:hlinkClick r:id="rId4" action="ppaction://hlinksldjump"/>
            </p:cNvPr>
            <p:cNvSpPr/>
            <p:nvPr/>
          </p:nvSpPr>
          <p:spPr>
            <a:xfrm>
              <a:off x="9266109" y="1974162"/>
              <a:ext cx="1616915" cy="16627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Elipse 14">
              <a:hlinkClick r:id="rId5" action="ppaction://hlinksldjump"/>
            </p:cNvPr>
            <p:cNvSpPr/>
            <p:nvPr/>
          </p:nvSpPr>
          <p:spPr>
            <a:xfrm>
              <a:off x="8812134" y="4825035"/>
              <a:ext cx="1616915" cy="16627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hlinkClick r:id="rId6" action="ppaction://hlinksldjump"/>
            </p:cNvPr>
            <p:cNvSpPr/>
            <p:nvPr/>
          </p:nvSpPr>
          <p:spPr>
            <a:xfrm>
              <a:off x="5383939" y="4843403"/>
              <a:ext cx="1616915" cy="16627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hlinkClick r:id="rId7" action="ppaction://hlinksldjump"/>
            </p:cNvPr>
            <p:cNvSpPr/>
            <p:nvPr/>
          </p:nvSpPr>
          <p:spPr>
            <a:xfrm>
              <a:off x="4931763" y="2038657"/>
              <a:ext cx="1616915" cy="166272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 name="CuadroTexto 8">
            <a:extLst>
              <a:ext uri="{FF2B5EF4-FFF2-40B4-BE49-F238E27FC236}">
                <a16:creationId xmlns:a16="http://schemas.microsoft.com/office/drawing/2014/main" xmlns="" id="{72127C0C-E2DA-4B48-9175-66D03E44CB1B}"/>
              </a:ext>
            </a:extLst>
          </p:cNvPr>
          <p:cNvSpPr txBox="1"/>
          <p:nvPr/>
        </p:nvSpPr>
        <p:spPr>
          <a:xfrm>
            <a:off x="180337" y="1744214"/>
            <a:ext cx="3934463" cy="3293209"/>
          </a:xfrm>
          <a:prstGeom prst="rect">
            <a:avLst/>
          </a:prstGeom>
          <a:noFill/>
        </p:spPr>
        <p:txBody>
          <a:bodyPr wrap="square" rtlCol="0">
            <a:spAutoFit/>
          </a:bodyPr>
          <a:lstStyle/>
          <a:p>
            <a:pPr algn="just"/>
            <a:r>
              <a:rPr lang="es-CO" sz="1600" dirty="0" smtClean="0">
                <a:solidFill>
                  <a:schemeClr val="bg1">
                    <a:lumMod val="50000"/>
                  </a:schemeClr>
                </a:solidFill>
                <a:latin typeface="Calibri" panose="020F0502020204030204" pitchFamily="34" charset="0"/>
              </a:rPr>
              <a:t>CISA formuló su Plan </a:t>
            </a:r>
            <a:r>
              <a:rPr lang="es-CO" sz="1600" dirty="0">
                <a:solidFill>
                  <a:schemeClr val="bg1">
                    <a:lumMod val="50000"/>
                  </a:schemeClr>
                </a:solidFill>
                <a:latin typeface="Calibri" panose="020F0502020204030204" pitchFamily="34" charset="0"/>
              </a:rPr>
              <a:t>Estratégico Institucional </a:t>
            </a:r>
            <a:r>
              <a:rPr lang="es-CO" sz="1600" dirty="0" smtClean="0">
                <a:solidFill>
                  <a:schemeClr val="bg1">
                    <a:lumMod val="50000"/>
                  </a:schemeClr>
                </a:solidFill>
                <a:latin typeface="Calibri" panose="020F0502020204030204" pitchFamily="34" charset="0"/>
              </a:rPr>
              <a:t> para el </a:t>
            </a:r>
            <a:r>
              <a:rPr lang="es-CO" sz="1600" dirty="0">
                <a:solidFill>
                  <a:schemeClr val="bg1">
                    <a:lumMod val="50000"/>
                  </a:schemeClr>
                </a:solidFill>
                <a:latin typeface="Calibri" panose="020F0502020204030204" pitchFamily="34" charset="0"/>
              </a:rPr>
              <a:t>periodo 2015-2018, con el objetivo de garantizar su sostenibilidad en el mediano y largo plazo atendiendo su objeto social.</a:t>
            </a:r>
          </a:p>
          <a:p>
            <a:pPr algn="just"/>
            <a:endParaRPr lang="es-CO" sz="1600" dirty="0">
              <a:solidFill>
                <a:schemeClr val="bg1">
                  <a:lumMod val="50000"/>
                </a:schemeClr>
              </a:solidFill>
              <a:latin typeface="Calibri" panose="020F0502020204030204" pitchFamily="34" charset="0"/>
            </a:endParaRPr>
          </a:p>
          <a:p>
            <a:pPr algn="just"/>
            <a:r>
              <a:rPr lang="es-CO" sz="1600" dirty="0">
                <a:solidFill>
                  <a:schemeClr val="bg1">
                    <a:lumMod val="50000"/>
                  </a:schemeClr>
                </a:solidFill>
                <a:latin typeface="Calibri" panose="020F0502020204030204" pitchFamily="34" charset="0"/>
              </a:rPr>
              <a:t>En la formulación del Plan se revisó la misión y </a:t>
            </a:r>
            <a:r>
              <a:rPr lang="es-CO" sz="1600" dirty="0" smtClean="0">
                <a:solidFill>
                  <a:schemeClr val="bg1">
                    <a:lumMod val="50000"/>
                  </a:schemeClr>
                </a:solidFill>
                <a:latin typeface="Calibri" panose="020F0502020204030204" pitchFamily="34" charset="0"/>
              </a:rPr>
              <a:t>visión </a:t>
            </a:r>
            <a:r>
              <a:rPr lang="es-CO" sz="1600" dirty="0">
                <a:solidFill>
                  <a:schemeClr val="bg1">
                    <a:lumMod val="50000"/>
                  </a:schemeClr>
                </a:solidFill>
                <a:latin typeface="Calibri" panose="020F0502020204030204" pitchFamily="34" charset="0"/>
              </a:rPr>
              <a:t>y se incorporaron los lineamientos impartidos a través de la Junta </a:t>
            </a:r>
            <a:r>
              <a:rPr lang="es-CO" sz="1600" dirty="0" smtClean="0">
                <a:solidFill>
                  <a:schemeClr val="bg1">
                    <a:lumMod val="50000"/>
                  </a:schemeClr>
                </a:solidFill>
                <a:latin typeface="Calibri" panose="020F0502020204030204" pitchFamily="34" charset="0"/>
              </a:rPr>
              <a:t>Directiva, para posteriormente definir la MEGA del periodo y los objetivos estratégicos los cuales se desarrollan a través de los Proyectos Estratégicos que se incorporan en cada Plan Anual de Acción.</a:t>
            </a:r>
            <a:endParaRPr lang="es-CO" sz="1600" dirty="0">
              <a:solidFill>
                <a:schemeClr val="bg1">
                  <a:lumMod val="50000"/>
                </a:schemeClr>
              </a:solidFill>
              <a:latin typeface="Calibri" panose="020F0502020204030204" pitchFamily="34" charset="0"/>
            </a:endParaRPr>
          </a:p>
        </p:txBody>
      </p:sp>
      <p:sp>
        <p:nvSpPr>
          <p:cNvPr id="10" name="CuadroTexto 9">
            <a:extLst>
              <a:ext uri="{FF2B5EF4-FFF2-40B4-BE49-F238E27FC236}">
                <a16:creationId xmlns:a16="http://schemas.microsoft.com/office/drawing/2014/main" xmlns="" id="{78BFBF28-4602-4566-814B-FCE03E781BC4}"/>
              </a:ext>
            </a:extLst>
          </p:cNvPr>
          <p:cNvSpPr txBox="1"/>
          <p:nvPr/>
        </p:nvSpPr>
        <p:spPr>
          <a:xfrm>
            <a:off x="68248" y="-66700"/>
            <a:ext cx="10360542" cy="523220"/>
          </a:xfrm>
          <a:prstGeom prst="rect">
            <a:avLst/>
          </a:prstGeom>
          <a:noFill/>
        </p:spPr>
        <p:txBody>
          <a:bodyPr wrap="square" rtlCol="0">
            <a:spAutoFit/>
          </a:bodyPr>
          <a:lstStyle>
            <a:defPPr>
              <a:defRPr lang="es-ES_tradnl"/>
            </a:defPPr>
            <a:lvl1pPr>
              <a:defRPr sz="2800" b="1">
                <a:solidFill>
                  <a:srgbClr val="00665E"/>
                </a:solidFill>
                <a:latin typeface="Arial Narrow" panose="020B0606020202030204" pitchFamily="34" charset="0"/>
              </a:defRPr>
            </a:lvl1pPr>
          </a:lstStyle>
          <a:p>
            <a:r>
              <a:rPr lang="es-CO" dirty="0" smtClean="0"/>
              <a:t>ANTECEDENTES PLAN </a:t>
            </a:r>
            <a:r>
              <a:rPr lang="es-CO" dirty="0"/>
              <a:t>ESTRATÉGICO INSTITUCIONAL</a:t>
            </a:r>
          </a:p>
        </p:txBody>
      </p:sp>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4981">
            <a:off x="8490194" y="1632370"/>
            <a:ext cx="412729" cy="545757"/>
          </a:xfrm>
          <a:prstGeom prst="rect">
            <a:avLst/>
          </a:prstGeom>
        </p:spPr>
      </p:pic>
      <p:pic>
        <p:nvPicPr>
          <p:cNvPr id="5" name="Imagen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10192" y="6107032"/>
            <a:ext cx="585336" cy="511818"/>
          </a:xfrm>
          <a:prstGeom prst="rect">
            <a:avLst/>
          </a:prstGeom>
        </p:spPr>
      </p:pic>
      <p:sp>
        <p:nvSpPr>
          <p:cNvPr id="13" name="CuadroTexto 12"/>
          <p:cNvSpPr txBox="1"/>
          <p:nvPr/>
        </p:nvSpPr>
        <p:spPr>
          <a:xfrm>
            <a:off x="326847" y="6357391"/>
            <a:ext cx="10486873" cy="369332"/>
          </a:xfrm>
          <a:prstGeom prst="rect">
            <a:avLst/>
          </a:prstGeom>
          <a:noFill/>
        </p:spPr>
        <p:txBody>
          <a:bodyPr wrap="square" rtlCol="0">
            <a:spAutoFit/>
          </a:bodyPr>
          <a:lstStyle/>
          <a:p>
            <a:r>
              <a:rPr lang="es-CO" dirty="0" smtClean="0"/>
              <a:t>* </a:t>
            </a:r>
            <a:r>
              <a:rPr lang="es-CO" sz="1050" i="1" dirty="0" smtClean="0"/>
              <a:t>Para detalle de cada Elemento haga </a:t>
            </a:r>
            <a:r>
              <a:rPr lang="es-CO" sz="1050" i="1" dirty="0" err="1" smtClean="0"/>
              <a:t>Click</a:t>
            </a:r>
            <a:r>
              <a:rPr lang="es-CO" sz="1050" i="1" dirty="0" smtClean="0"/>
              <a:t> en el Circulo correspondiente</a:t>
            </a:r>
            <a:endParaRPr lang="es-CO" sz="1050" i="1" dirty="0"/>
          </a:p>
        </p:txBody>
      </p:sp>
    </p:spTree>
    <p:extLst>
      <p:ext uri="{BB962C8B-B14F-4D97-AF65-F5344CB8AC3E}">
        <p14:creationId xmlns:p14="http://schemas.microsoft.com/office/powerpoint/2010/main" val="204709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85350111"/>
              </p:ext>
            </p:extLst>
          </p:nvPr>
        </p:nvGraphicFramePr>
        <p:xfrm>
          <a:off x="92600" y="437328"/>
          <a:ext cx="11956646" cy="4726284"/>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Diseñar estrategia de acercamiento a universidades y clientes especiales de cartera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Definir una estrategia que permita el acercamiento efectivo a universidades y entidades con vocación de generación de cartera.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Estrategia de acercamiento diseñada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Vicepresidente de Negocios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965200">
                <a:tc>
                  <a:txBody>
                    <a:bodyPr/>
                    <a:lstStyle/>
                    <a:p>
                      <a:pPr algn="just" fontAlgn="ctr"/>
                      <a:r>
                        <a:rPr lang="es-CO" sz="1200" b="0" i="0" u="none" strike="noStrike" dirty="0">
                          <a:solidFill>
                            <a:srgbClr val="000000"/>
                          </a:solidFill>
                          <a:effectLst/>
                          <a:latin typeface="Calibri" panose="020F0502020204030204" pitchFamily="34" charset="0"/>
                        </a:rPr>
                        <a:t>Implementar la estrategia de generación de cartera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Ejecutar la estrategia definida para el acercamiento a los clientes definidos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Visitas realizadas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smtClean="0">
                          <a:solidFill>
                            <a:srgbClr val="000000"/>
                          </a:solidFill>
                          <a:effectLst/>
                          <a:latin typeface="Calibri" panose="020F0502020204030204" pitchFamily="34" charset="0"/>
                        </a:rPr>
                        <a:t>Vicepresidente de Negocios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15/02/2018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30/06/2018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Elaborar plan de visitas y estrategia de acercamiento nuevo gobierno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Definir una estrategia para realizar acercamientos a los nuevos mandatarios nacionales y establecer un plan de visitas para el segundo semestre del año, posterior a sus posesiones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Estrategia y plan de visitas diseñado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Vicepresidente de Negocios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01/09/2018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Analizar e identificar oportunidades para CISA en el PND 2018-2022 propuesto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Análisis </a:t>
                      </a:r>
                      <a:r>
                        <a:rPr lang="es-CO" sz="1200" b="0" i="0" u="none" strike="noStrike" dirty="0">
                          <a:solidFill>
                            <a:srgbClr val="000000"/>
                          </a:solidFill>
                          <a:effectLst/>
                          <a:latin typeface="Calibri" panose="020F0502020204030204" pitchFamily="34" charset="0"/>
                        </a:rPr>
                        <a:t>del plan de gobierno del presidente electo para la generación de esquemas de acercamiento a fin de incorporar en el nuevo PND herramientas legales que permitan mejorar la gestión de CISA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de </a:t>
                      </a:r>
                      <a:r>
                        <a:rPr lang="es-CO" sz="1200" b="0" i="0" u="none" strike="noStrike" dirty="0" smtClean="0">
                          <a:solidFill>
                            <a:srgbClr val="000000"/>
                          </a:solidFill>
                          <a:effectLst/>
                          <a:latin typeface="Calibri" panose="020F0502020204030204" pitchFamily="34" charset="0"/>
                        </a:rPr>
                        <a:t>análisis </a:t>
                      </a:r>
                      <a:r>
                        <a:rPr lang="es-CO" sz="1200" b="0" i="0" u="none" strike="noStrike" dirty="0">
                          <a:solidFill>
                            <a:srgbClr val="000000"/>
                          </a:solidFill>
                          <a:effectLst/>
                          <a:latin typeface="Calibri" panose="020F0502020204030204" pitchFamily="34" charset="0"/>
                        </a:rPr>
                        <a:t>de oportunidades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rgbClr val="000000"/>
                          </a:solidFill>
                          <a:effectLst/>
                          <a:latin typeface="Calibri" panose="020F0502020204030204" pitchFamily="34" charset="0"/>
                        </a:rPr>
                        <a:t>Vicepresidente de Negocios</a:t>
                      </a:r>
                    </a:p>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Proyectos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07/08/2018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chemeClr val="tx1"/>
                          </a:solidFill>
                          <a:effectLst/>
                          <a:latin typeface="Calibri" panose="020F0502020204030204" pitchFamily="34" charset="0"/>
                        </a:rPr>
                        <a:t>Generar borrador de Modificación del  Articulado - Ley de Presupuesto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chemeClr val="tx1"/>
                          </a:solidFill>
                          <a:effectLst/>
                          <a:latin typeface="Calibri" panose="020F0502020204030204" pitchFamily="34" charset="0"/>
                        </a:rPr>
                        <a:t>Preparar proyecto de articulado a incluir en la Ley de Presupuesto 2019, consistente en la posibilidad de devolver a las entidades los recursos provenientes de la venta de los inmuebles.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Documento contentivo del proyecto de articulado en la Ley de Presupuesto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Vicepresidente Jurídica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03/07/2018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31/12/2018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219052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523220"/>
          </a:xfrm>
          <a:prstGeom prst="rect">
            <a:avLst/>
          </a:prstGeom>
          <a:noFill/>
        </p:spPr>
        <p:txBody>
          <a:bodyPr wrap="square" rtlCol="0">
            <a:spAutoFit/>
          </a:bodyPr>
          <a:lstStyle/>
          <a:p>
            <a:pPr fontAlgn="ctr"/>
            <a:r>
              <a:rPr lang="es-CO" sz="2800" b="1" dirty="0">
                <a:solidFill>
                  <a:srgbClr val="E83866"/>
                </a:solidFill>
                <a:latin typeface="Calibri" panose="020F0502020204030204" pitchFamily="34" charset="0"/>
              </a:rPr>
              <a:t>Optimización Movilización de Inmuebles</a:t>
            </a:r>
          </a:p>
        </p:txBody>
      </p:sp>
      <p:graphicFrame>
        <p:nvGraphicFramePr>
          <p:cNvPr id="7" name="Tabla 6"/>
          <p:cNvGraphicFramePr>
            <a:graphicFrameLocks noGrp="1"/>
          </p:cNvGraphicFramePr>
          <p:nvPr>
            <p:extLst>
              <p:ext uri="{D42A27DB-BD31-4B8C-83A1-F6EECF244321}">
                <p14:modId xmlns:p14="http://schemas.microsoft.com/office/powerpoint/2010/main" val="770426930"/>
              </p:ext>
            </p:extLst>
          </p:nvPr>
        </p:nvGraphicFramePr>
        <p:xfrm>
          <a:off x="200626" y="1661947"/>
          <a:ext cx="11872841" cy="1714073"/>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fontAlgn="ctr">
                        <a:buAutoNum type="arabicPeriod"/>
                      </a:pPr>
                      <a:r>
                        <a:rPr lang="es-CO" sz="1200" b="0" i="0" u="none" strike="noStrike" dirty="0" smtClean="0">
                          <a:solidFill>
                            <a:srgbClr val="000000"/>
                          </a:solidFill>
                          <a:effectLst/>
                          <a:latin typeface="Calibri" panose="020F0502020204030204" pitchFamily="34" charset="0"/>
                        </a:rPr>
                        <a:t>Las </a:t>
                      </a:r>
                      <a:r>
                        <a:rPr lang="es-CO" sz="1200" b="0" i="0" u="none" strike="noStrike" dirty="0">
                          <a:solidFill>
                            <a:srgbClr val="000000"/>
                          </a:solidFill>
                          <a:effectLst/>
                          <a:latin typeface="Calibri" panose="020F0502020204030204" pitchFamily="34" charset="0"/>
                        </a:rPr>
                        <a:t>acciones realizadas en los planes de acción de años anteriores no han permitido cerrar la brecha entre lo presupuestado y lo ejecutado en lo correspondiente a movilización de </a:t>
                      </a:r>
                      <a:r>
                        <a:rPr lang="es-CO" sz="1200" b="0" i="0" u="none" strike="noStrike" dirty="0" smtClean="0">
                          <a:solidFill>
                            <a:srgbClr val="000000"/>
                          </a:solidFill>
                          <a:effectLst/>
                          <a:latin typeface="Calibri" panose="020F0502020204030204" pitchFamily="34" charset="0"/>
                        </a:rPr>
                        <a:t>inmuebles</a:t>
                      </a:r>
                    </a:p>
                    <a:p>
                      <a:pPr marL="228600" indent="-228600" algn="just" fontAlgn="ctr">
                        <a:buAutoNum type="arabicPeriod"/>
                      </a:pPr>
                      <a:r>
                        <a:rPr lang="es-CO" sz="1200" b="0" i="0" u="none" strike="noStrike" dirty="0" smtClean="0">
                          <a:solidFill>
                            <a:srgbClr val="000000"/>
                          </a:solidFill>
                          <a:effectLst/>
                          <a:latin typeface="Calibri" panose="020F0502020204030204" pitchFamily="34" charset="0"/>
                        </a:rPr>
                        <a:t>La </a:t>
                      </a:r>
                      <a:r>
                        <a:rPr lang="es-CO" sz="1200" b="0" i="0" u="none" strike="noStrike" dirty="0">
                          <a:solidFill>
                            <a:srgbClr val="000000"/>
                          </a:solidFill>
                          <a:effectLst/>
                          <a:latin typeface="Calibri" panose="020F0502020204030204" pitchFamily="34" charset="0"/>
                        </a:rPr>
                        <a:t>Estrategia utilizada no esta generando los resultados esperados y cada vez se aumenta el tiempo del inventario remanente en la Entidad.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Cumplir el presupuesto de movilización de inmuebles.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A partir de la implementación de las acciones se busca la movilización del inventario de inmuebles mejorando los tiempos de comercialización.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smtClean="0">
                          <a:solidFill>
                            <a:srgbClr val="000000"/>
                          </a:solidFill>
                          <a:effectLst/>
                          <a:latin typeface="Calibri" panose="020F0502020204030204" pitchFamily="34" charset="0"/>
                        </a:rPr>
                        <a:t>Vicepresidente </a:t>
                      </a:r>
                      <a:r>
                        <a:rPr lang="es-CO" sz="1200" b="0" i="0" u="none" strike="noStrike" dirty="0">
                          <a:solidFill>
                            <a:srgbClr val="000000"/>
                          </a:solidFill>
                          <a:effectLst/>
                          <a:latin typeface="Calibri" panose="020F0502020204030204" pitchFamily="34" charset="0"/>
                        </a:rPr>
                        <a:t>de Negocios / </a:t>
                      </a: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Inmuebles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066730170"/>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cumplimiento de Presupuesto</a:t>
                      </a:r>
                      <a:r>
                        <a:rPr lang="es-CO" sz="1200" b="0" i="0" u="none" strike="noStrike" baseline="0" dirty="0" smtClean="0">
                          <a:solidFill>
                            <a:schemeClr val="tx1"/>
                          </a:solidFill>
                          <a:effectLst/>
                          <a:latin typeface="Calibri" panose="020F0502020204030204" pitchFamily="34" charset="0"/>
                        </a:rPr>
                        <a:t> acumulado</a:t>
                      </a:r>
                      <a:r>
                        <a:rPr lang="es-CO" sz="1200" b="0" i="0" u="none" strike="noStrike" dirty="0" smtClean="0">
                          <a:solidFill>
                            <a:schemeClr val="tx1"/>
                          </a:solidFill>
                          <a:effectLst/>
                          <a:latin typeface="Calibri" panose="020F0502020204030204" pitchFamily="34" charset="0"/>
                        </a:rPr>
                        <a:t> de inmuebles</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273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20193988"/>
              </p:ext>
            </p:extLst>
          </p:nvPr>
        </p:nvGraphicFramePr>
        <p:xfrm>
          <a:off x="92600" y="437328"/>
          <a:ext cx="11956646" cy="4601616"/>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898712">
                <a:tc>
                  <a:txBody>
                    <a:bodyPr/>
                    <a:lstStyle/>
                    <a:p>
                      <a:pPr algn="just" fontAlgn="ctr"/>
                      <a:r>
                        <a:rPr lang="es-CO" sz="1200" b="0" i="0" u="none" strike="noStrike" dirty="0" smtClean="0">
                          <a:solidFill>
                            <a:srgbClr val="000000"/>
                          </a:solidFill>
                          <a:effectLst/>
                          <a:latin typeface="Calibri" panose="020F0502020204030204" pitchFamily="34" charset="0"/>
                        </a:rPr>
                        <a:t>Generar alianzas </a:t>
                      </a:r>
                      <a:r>
                        <a:rPr lang="es-CO" sz="1200" b="0" i="0" u="none" strike="noStrike" dirty="0">
                          <a:solidFill>
                            <a:srgbClr val="000000"/>
                          </a:solidFill>
                          <a:effectLst/>
                          <a:latin typeface="Calibri" panose="020F0502020204030204" pitchFamily="34" charset="0"/>
                        </a:rPr>
                        <a:t>con Entidades Financieras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a:solidFill>
                            <a:srgbClr val="000000"/>
                          </a:solidFill>
                          <a:effectLst/>
                          <a:latin typeface="Calibri" panose="020F0502020204030204" pitchFamily="34" charset="0"/>
                        </a:rPr>
                        <a:t>Realizar alianzas con diferentes entidades financieras, que permitan a los clientes tener opciones de financiación para la adquisición de los inmuebles en CISA.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Alianzas realizadas y establecidas en la circular 69.</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Gerente de </a:t>
                      </a:r>
                      <a:r>
                        <a:rPr lang="es-CO" sz="1200" b="0" i="0" u="none" strike="noStrike" dirty="0" smtClean="0">
                          <a:solidFill>
                            <a:srgbClr val="000000"/>
                          </a:solidFill>
                          <a:effectLst/>
                          <a:latin typeface="Calibri" panose="020F0502020204030204" pitchFamily="34" charset="0"/>
                        </a:rPr>
                        <a:t>Inmuebles y Otros Activos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30/04/2018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965200">
                <a:tc>
                  <a:txBody>
                    <a:bodyPr/>
                    <a:lstStyle/>
                    <a:p>
                      <a:pPr algn="just" fontAlgn="ctr"/>
                      <a:r>
                        <a:rPr lang="es-CO" sz="1200" b="0" i="0" u="none" strike="noStrike" dirty="0" smtClean="0">
                          <a:solidFill>
                            <a:srgbClr val="000000"/>
                          </a:solidFill>
                          <a:effectLst/>
                          <a:latin typeface="Calibri" panose="020F0502020204030204" pitchFamily="34" charset="0"/>
                        </a:rPr>
                        <a:t>Realizar ferias </a:t>
                      </a:r>
                      <a:r>
                        <a:rPr lang="es-CO" sz="1200" b="0" i="0" u="none" strike="noStrike" dirty="0">
                          <a:solidFill>
                            <a:srgbClr val="000000"/>
                          </a:solidFill>
                          <a:effectLst/>
                          <a:latin typeface="Calibri" panose="020F0502020204030204" pitchFamily="34" charset="0"/>
                        </a:rPr>
                        <a:t>inmobiliarias en cada sucursal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Diseñar un cronograma de ferias operadas por CISA, donde cada sucursal promocione el portafolio a nivel nacional.</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Cronograma diseñado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smtClean="0">
                          <a:solidFill>
                            <a:srgbClr val="000000"/>
                          </a:solidFill>
                          <a:effectLst/>
                          <a:latin typeface="Calibri" panose="020F0502020204030204" pitchFamily="34" charset="0"/>
                        </a:rPr>
                        <a:t>Gerente de Inmuebles y Otros Activos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01/03/2018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31/10/2018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Incentivar a los Agentes externos </a:t>
                      </a:r>
                      <a:r>
                        <a:rPr lang="es-CO" sz="1200" b="0" i="0" u="none" strike="noStrike" dirty="0" smtClean="0">
                          <a:solidFill>
                            <a:srgbClr val="000000"/>
                          </a:solidFill>
                          <a:effectLst/>
                          <a:latin typeface="Calibri" panose="020F0502020204030204" pitchFamily="34" charset="0"/>
                        </a:rPr>
                        <a:t>inmobiliarios</a:t>
                      </a:r>
                    </a:p>
                    <a:p>
                      <a:pPr algn="just" fontAlgn="ct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Aplicar la costumbre comercial del 3% de comisión para todas las ventas en bien urbano y 5% en bien rural durante el primer semestre del año 2018</a:t>
                      </a:r>
                      <a:r>
                        <a:rPr lang="es-CO" sz="1200" b="0" i="0" u="none" strike="noStrike" dirty="0" smtClean="0">
                          <a:solidFill>
                            <a:srgbClr val="000000"/>
                          </a:solidFill>
                          <a:effectLst/>
                          <a:latin typeface="Calibri" panose="020F0502020204030204" pitchFamily="34" charset="0"/>
                        </a:rPr>
                        <a:t>.</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Plan de incentivos generado y operando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smtClean="0">
                          <a:solidFill>
                            <a:srgbClr val="000000"/>
                          </a:solidFill>
                          <a:effectLst/>
                          <a:latin typeface="Calibri" panose="020F0502020204030204" pitchFamily="34" charset="0"/>
                        </a:rPr>
                        <a:t>Gerente de Inmuebles y Otros Activos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30/01/2018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Focalizar esfuerzos comerciales en </a:t>
                      </a:r>
                      <a:r>
                        <a:rPr lang="es-CO" sz="1200" b="0" i="0" u="none" strike="noStrike" dirty="0" smtClean="0">
                          <a:solidFill>
                            <a:srgbClr val="000000"/>
                          </a:solidFill>
                          <a:effectLst/>
                          <a:latin typeface="Calibri" panose="020F0502020204030204" pitchFamily="34" charset="0"/>
                        </a:rPr>
                        <a:t>sucursales</a:t>
                      </a:r>
                    </a:p>
                    <a:p>
                      <a:pPr algn="just" fontAlgn="ct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Generar un esquema de seguimiento y control, segmentando del portafolio en las sucursales entre Gerente y </a:t>
                      </a:r>
                      <a:r>
                        <a:rPr lang="es-CO" sz="1200" b="0" i="0" u="none" strike="noStrike" dirty="0" smtClean="0">
                          <a:solidFill>
                            <a:srgbClr val="000000"/>
                          </a:solidFill>
                          <a:effectLst/>
                          <a:latin typeface="Calibri" panose="020F0502020204030204" pitchFamily="34" charset="0"/>
                        </a:rPr>
                        <a:t>Analista.</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Esquema de seguimiento diseñado e implementado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smtClean="0">
                          <a:solidFill>
                            <a:srgbClr val="000000"/>
                          </a:solidFill>
                          <a:effectLst/>
                          <a:latin typeface="Calibri" panose="020F0502020204030204" pitchFamily="34" charset="0"/>
                        </a:rPr>
                        <a:t>Gerente de Inmuebles y Otros Activos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30/03/2018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Ajustar </a:t>
                      </a:r>
                      <a:r>
                        <a:rPr lang="es-CO" sz="1200" b="0" i="0" u="none" strike="noStrike" dirty="0" smtClean="0">
                          <a:solidFill>
                            <a:srgbClr val="000000"/>
                          </a:solidFill>
                          <a:effectLst/>
                          <a:latin typeface="Calibri" panose="020F0502020204030204" pitchFamily="34" charset="0"/>
                        </a:rPr>
                        <a:t>política </a:t>
                      </a:r>
                      <a:r>
                        <a:rPr lang="es-CO" sz="1200" b="0" i="0" u="none" strike="noStrike" dirty="0">
                          <a:solidFill>
                            <a:srgbClr val="000000"/>
                          </a:solidFill>
                          <a:effectLst/>
                          <a:latin typeface="Calibri" panose="020F0502020204030204" pitchFamily="34" charset="0"/>
                        </a:rPr>
                        <a:t>de precios de venta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Calibri" panose="020F0502020204030204" pitchFamily="34" charset="0"/>
                        </a:rPr>
                        <a:t>Ajuste en Política orientada a ventas por P </a:t>
                      </a:r>
                      <a:r>
                        <a:rPr lang="es-CO" sz="1200" b="0" i="0" u="none" strike="noStrike" dirty="0" smtClean="0">
                          <a:solidFill>
                            <a:srgbClr val="000000"/>
                          </a:solidFill>
                          <a:effectLst/>
                          <a:latin typeface="Calibri" panose="020F0502020204030204" pitchFamily="34" charset="0"/>
                        </a:rPr>
                        <a:t>&amp;</a:t>
                      </a:r>
                      <a:r>
                        <a:rPr lang="es-CO" sz="1200" b="0" i="0" u="none" strike="noStrike" baseline="0" dirty="0" smtClean="0">
                          <a:solidFill>
                            <a:srgbClr val="000000"/>
                          </a:solidFill>
                          <a:effectLst/>
                          <a:latin typeface="Calibri" panose="020F0502020204030204" pitchFamily="34" charset="0"/>
                        </a:rPr>
                        <a:t> </a:t>
                      </a:r>
                      <a:r>
                        <a:rPr lang="es-CO" sz="1200" b="0" i="0" u="none" strike="noStrike" dirty="0" smtClean="0">
                          <a:solidFill>
                            <a:srgbClr val="000000"/>
                          </a:solidFill>
                          <a:effectLst/>
                          <a:latin typeface="Calibri" panose="020F0502020204030204" pitchFamily="34" charset="0"/>
                        </a:rPr>
                        <a:t> </a:t>
                      </a:r>
                      <a:r>
                        <a:rPr lang="es-CO" sz="1200" b="0" i="0" u="none" strike="noStrike" dirty="0">
                          <a:solidFill>
                            <a:srgbClr val="000000"/>
                          </a:solidFill>
                          <a:effectLst/>
                          <a:latin typeface="Calibri" panose="020F0502020204030204" pitchFamily="34" charset="0"/>
                        </a:rPr>
                        <a:t>G.</a:t>
                      </a:r>
                      <a:br>
                        <a:rPr lang="es-CO" sz="1200" b="0" i="0" u="none" strike="noStrike" dirty="0">
                          <a:solidFill>
                            <a:srgbClr val="000000"/>
                          </a:solidFill>
                          <a:effectLst/>
                          <a:latin typeface="Calibri" panose="020F0502020204030204" pitchFamily="34" charset="0"/>
                        </a:rPr>
                      </a:br>
                      <a:r>
                        <a:rPr lang="es-CO" sz="1200" b="0" i="0" u="none" strike="noStrike" dirty="0">
                          <a:solidFill>
                            <a:srgbClr val="000000"/>
                          </a:solidFill>
                          <a:effectLst/>
                          <a:latin typeface="Calibri" panose="020F0502020204030204" pitchFamily="34" charset="0"/>
                        </a:rPr>
                        <a:t>Publicación de precios mínimos de venta para todo el portafolio de manera permanente.</a:t>
                      </a:r>
                      <a:br>
                        <a:rPr lang="es-CO" sz="1200" b="0" i="0" u="none" strike="noStrike" dirty="0">
                          <a:solidFill>
                            <a:srgbClr val="000000"/>
                          </a:solidFill>
                          <a:effectLst/>
                          <a:latin typeface="Calibri" panose="020F0502020204030204" pitchFamily="34" charset="0"/>
                        </a:rPr>
                      </a:b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Política de precios ajustada, difundida e implementada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de Inmuebles y Otros Activos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15/03/2018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146689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523220"/>
          </a:xfrm>
          <a:prstGeom prst="rect">
            <a:avLst/>
          </a:prstGeom>
          <a:noFill/>
        </p:spPr>
        <p:txBody>
          <a:bodyPr wrap="square" rtlCol="0">
            <a:spAutoFit/>
          </a:bodyPr>
          <a:lstStyle/>
          <a:p>
            <a:pPr fontAlgn="ctr"/>
            <a:r>
              <a:rPr lang="es-CO" sz="2800" b="1" dirty="0">
                <a:solidFill>
                  <a:srgbClr val="E83866"/>
                </a:solidFill>
                <a:latin typeface="Calibri" panose="020F0502020204030204" pitchFamily="34" charset="0"/>
              </a:rPr>
              <a:t>Optimizar el esquema de saneamiento de inmuebles</a:t>
            </a:r>
          </a:p>
        </p:txBody>
      </p:sp>
      <p:graphicFrame>
        <p:nvGraphicFramePr>
          <p:cNvPr id="7" name="Tabla 6"/>
          <p:cNvGraphicFramePr>
            <a:graphicFrameLocks noGrp="1"/>
          </p:cNvGraphicFramePr>
          <p:nvPr>
            <p:extLst>
              <p:ext uri="{D42A27DB-BD31-4B8C-83A1-F6EECF244321}">
                <p14:modId xmlns:p14="http://schemas.microsoft.com/office/powerpoint/2010/main" val="4270472118"/>
              </p:ext>
            </p:extLst>
          </p:nvPr>
        </p:nvGraphicFramePr>
        <p:xfrm>
          <a:off x="200626" y="1661947"/>
          <a:ext cx="11872841" cy="1592242"/>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just" fontAlgn="ctr">
                        <a:buAutoNum type="arabicPeriod"/>
                      </a:pPr>
                      <a:r>
                        <a:rPr lang="es-CO" sz="1200" b="0" i="0" u="none" strike="noStrike" dirty="0" smtClean="0">
                          <a:solidFill>
                            <a:srgbClr val="000000"/>
                          </a:solidFill>
                          <a:effectLst/>
                          <a:latin typeface="Calibri" panose="020F0502020204030204" pitchFamily="34" charset="0"/>
                        </a:rPr>
                        <a:t>Es </a:t>
                      </a:r>
                      <a:r>
                        <a:rPr lang="es-CO" sz="1200" b="0" i="0" u="none" strike="noStrike" dirty="0">
                          <a:solidFill>
                            <a:srgbClr val="000000"/>
                          </a:solidFill>
                          <a:effectLst/>
                          <a:latin typeface="Calibri" panose="020F0502020204030204" pitchFamily="34" charset="0"/>
                        </a:rPr>
                        <a:t>necesario disminuir el tiempo de alistamiento de los inmuebles, lo que permita optimizar la movilización de los mismos</a:t>
                      </a:r>
                      <a:r>
                        <a:rPr lang="es-CO" sz="1200" b="0" i="0" u="none" strike="noStrike" dirty="0" smtClean="0">
                          <a:solidFill>
                            <a:srgbClr val="000000"/>
                          </a:solidFill>
                          <a:effectLst/>
                          <a:latin typeface="Calibri" panose="020F0502020204030204" pitchFamily="34" charset="0"/>
                        </a:rPr>
                        <a:t>.</a:t>
                      </a:r>
                    </a:p>
                    <a:p>
                      <a:pPr marL="228600" indent="-228600" algn="just" fontAlgn="ctr">
                        <a:buAutoNum type="arabicPeriod"/>
                      </a:pPr>
                      <a:r>
                        <a:rPr lang="es-CO" sz="1200" b="0" i="0" u="none" strike="noStrike" dirty="0" smtClean="0">
                          <a:solidFill>
                            <a:srgbClr val="000000"/>
                          </a:solidFill>
                          <a:effectLst/>
                          <a:latin typeface="Calibri" panose="020F0502020204030204" pitchFamily="34" charset="0"/>
                        </a:rPr>
                        <a:t>La </a:t>
                      </a:r>
                      <a:r>
                        <a:rPr lang="es-CO" sz="1200" b="0" i="0" u="none" strike="noStrike" dirty="0">
                          <a:solidFill>
                            <a:srgbClr val="000000"/>
                          </a:solidFill>
                          <a:effectLst/>
                          <a:latin typeface="Calibri" panose="020F0502020204030204" pitchFamily="34" charset="0"/>
                        </a:rPr>
                        <a:t>Estrategia utilizada no esta generando los resultados esperados y cada vez se aumenta el tiempo del remanente en la Entidad.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Aumentar la disponibilidad de inventario comercializable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A partir de un diagnostico sobre la totalidad de los inmuebles en proceso de </a:t>
                      </a:r>
                      <a:r>
                        <a:rPr lang="es-CO" sz="1200" b="0" i="0" u="none" strike="noStrike" dirty="0" smtClean="0">
                          <a:solidFill>
                            <a:srgbClr val="000000"/>
                          </a:solidFill>
                          <a:effectLst/>
                          <a:latin typeface="Calibri" panose="020F0502020204030204" pitchFamily="34" charset="0"/>
                        </a:rPr>
                        <a:t>saneamiento</a:t>
                      </a:r>
                      <a:r>
                        <a:rPr lang="es-CO" sz="1200" b="0" i="0" u="none" strike="noStrike" dirty="0">
                          <a:solidFill>
                            <a:srgbClr val="000000"/>
                          </a:solidFill>
                          <a:effectLst/>
                          <a:latin typeface="Calibri" panose="020F0502020204030204" pitchFamily="34" charset="0"/>
                        </a:rPr>
                        <a:t>, definir e implementar acciones que permitan aumentar el número de bienes con posibilidad de comercialización.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smtClean="0">
                          <a:solidFill>
                            <a:schemeClr val="tx1"/>
                          </a:solidFill>
                          <a:effectLst/>
                          <a:latin typeface="Calibri" panose="020F0502020204030204" pitchFamily="34" charset="0"/>
                        </a:rPr>
                        <a:t>Vicepresidente de Saneamiento</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063201569"/>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inmuebles saneados</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12</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29</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7</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0880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76063003"/>
              </p:ext>
            </p:extLst>
          </p:nvPr>
        </p:nvGraphicFramePr>
        <p:xfrm>
          <a:off x="92600" y="437328"/>
          <a:ext cx="11956646" cy="5382052"/>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898712">
                <a:tc>
                  <a:txBody>
                    <a:bodyPr/>
                    <a:lstStyle/>
                    <a:p>
                      <a:pPr algn="just" fontAlgn="ctr"/>
                      <a:r>
                        <a:rPr lang="es-CO" sz="1200" b="0" i="0" u="none" strike="noStrike" dirty="0">
                          <a:solidFill>
                            <a:schemeClr val="tx1"/>
                          </a:solidFill>
                          <a:effectLst/>
                          <a:latin typeface="Calibri" panose="020F0502020204030204" pitchFamily="34" charset="0"/>
                        </a:rPr>
                        <a:t>Realizar el diagnostico del estado de saneamiento de </a:t>
                      </a:r>
                      <a:r>
                        <a:rPr lang="es-CO" sz="1200" b="0" i="0" u="none" strike="noStrike" dirty="0" smtClean="0">
                          <a:solidFill>
                            <a:schemeClr val="tx1"/>
                          </a:solidFill>
                          <a:effectLst/>
                          <a:latin typeface="Calibri" panose="020F0502020204030204" pitchFamily="34" charset="0"/>
                        </a:rPr>
                        <a:t>inmuebles </a:t>
                      </a:r>
                      <a:r>
                        <a:rPr lang="es-CO" sz="1200" b="0" i="0" u="none" strike="noStrike" dirty="0">
                          <a:solidFill>
                            <a:schemeClr val="tx1"/>
                          </a:solidFill>
                          <a:effectLst/>
                          <a:latin typeface="Calibri" panose="020F0502020204030204" pitchFamily="34" charset="0"/>
                        </a:rPr>
                        <a:t>de CISA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chemeClr val="tx1"/>
                          </a:solidFill>
                          <a:effectLst/>
                          <a:latin typeface="Calibri" panose="020F0502020204030204" pitchFamily="34" charset="0"/>
                        </a:rPr>
                        <a:t>Efectuar un inventario de la totalidad de los inmuebles en saneamiento que contenga como </a:t>
                      </a:r>
                      <a:r>
                        <a:rPr lang="es-CO" sz="1200" b="0" i="0" u="none" strike="noStrike" dirty="0" smtClean="0">
                          <a:solidFill>
                            <a:schemeClr val="tx1"/>
                          </a:solidFill>
                          <a:effectLst/>
                          <a:latin typeface="Calibri" panose="020F0502020204030204" pitchFamily="34" charset="0"/>
                        </a:rPr>
                        <a:t>mínimo:</a:t>
                      </a:r>
                    </a:p>
                    <a:p>
                      <a:pPr marL="228600" indent="-228600" algn="just" fontAlgn="ctr">
                        <a:buAutoNum type="alphaLcParenR"/>
                      </a:pPr>
                      <a:r>
                        <a:rPr lang="es-CO" sz="1200" b="0" i="0" u="none" strike="noStrike" dirty="0" smtClean="0">
                          <a:solidFill>
                            <a:schemeClr val="tx1"/>
                          </a:solidFill>
                          <a:effectLst/>
                          <a:latin typeface="Calibri" panose="020F0502020204030204" pitchFamily="34" charset="0"/>
                        </a:rPr>
                        <a:t>El </a:t>
                      </a:r>
                      <a:r>
                        <a:rPr lang="es-CO" sz="1200" b="0" i="0" u="none" strike="noStrike" dirty="0">
                          <a:solidFill>
                            <a:schemeClr val="tx1"/>
                          </a:solidFill>
                          <a:effectLst/>
                          <a:latin typeface="Calibri" panose="020F0502020204030204" pitchFamily="34" charset="0"/>
                        </a:rPr>
                        <a:t>alcance de saneamiento requerido</a:t>
                      </a:r>
                      <a:r>
                        <a:rPr lang="es-CO" sz="1200" b="0" i="0" u="none" strike="noStrike" dirty="0" smtClean="0">
                          <a:solidFill>
                            <a:schemeClr val="tx1"/>
                          </a:solidFill>
                          <a:effectLst/>
                          <a:latin typeface="Calibri" panose="020F0502020204030204" pitchFamily="34" charset="0"/>
                        </a:rPr>
                        <a:t>.</a:t>
                      </a:r>
                    </a:p>
                    <a:p>
                      <a:pPr marL="228600" indent="-228600" algn="just" fontAlgn="ctr">
                        <a:buAutoNum type="alphaLcParenR"/>
                      </a:pPr>
                      <a:r>
                        <a:rPr lang="es-CO" sz="1200" b="0" i="0" u="none" strike="noStrike" dirty="0" smtClean="0">
                          <a:solidFill>
                            <a:schemeClr val="tx1"/>
                          </a:solidFill>
                          <a:effectLst/>
                          <a:latin typeface="Calibri" panose="020F0502020204030204" pitchFamily="34" charset="0"/>
                        </a:rPr>
                        <a:t>La </a:t>
                      </a:r>
                      <a:r>
                        <a:rPr lang="es-CO" sz="1200" b="0" i="0" u="none" strike="noStrike" dirty="0">
                          <a:solidFill>
                            <a:schemeClr val="tx1"/>
                          </a:solidFill>
                          <a:effectLst/>
                          <a:latin typeface="Calibri" panose="020F0502020204030204" pitchFamily="34" charset="0"/>
                        </a:rPr>
                        <a:t>tipificación de situaciones de gestión por saneamiento</a:t>
                      </a:r>
                      <a:r>
                        <a:rPr lang="es-CO" sz="1200" b="0" i="0" u="none" strike="noStrike" dirty="0" smtClean="0">
                          <a:solidFill>
                            <a:schemeClr val="tx1"/>
                          </a:solidFill>
                          <a:effectLst/>
                          <a:latin typeface="Calibri" panose="020F0502020204030204" pitchFamily="34" charset="0"/>
                        </a:rPr>
                        <a:t>.</a:t>
                      </a:r>
                    </a:p>
                    <a:p>
                      <a:pPr marL="228600" indent="-228600" algn="just" fontAlgn="ctr">
                        <a:buAutoNum type="alphaLcParenR"/>
                      </a:pPr>
                      <a:r>
                        <a:rPr lang="es-CO" sz="1200" b="0" i="0" u="none" strike="noStrike" dirty="0" smtClean="0">
                          <a:solidFill>
                            <a:schemeClr val="tx1"/>
                          </a:solidFill>
                          <a:effectLst/>
                          <a:latin typeface="Calibri" panose="020F0502020204030204" pitchFamily="34" charset="0"/>
                        </a:rPr>
                        <a:t>El </a:t>
                      </a:r>
                      <a:r>
                        <a:rPr lang="es-CO" sz="1200" b="0" i="0" u="none" strike="noStrike" dirty="0">
                          <a:solidFill>
                            <a:schemeClr val="tx1"/>
                          </a:solidFill>
                          <a:effectLst/>
                          <a:latin typeface="Calibri" panose="020F0502020204030204" pitchFamily="34" charset="0"/>
                        </a:rPr>
                        <a:t>tiempo promedio por tipologías para el saneamiento</a:t>
                      </a:r>
                      <a:r>
                        <a:rPr lang="es-CO" sz="1200" b="0" i="0" u="none" strike="noStrike" dirty="0" smtClean="0">
                          <a:solidFill>
                            <a:schemeClr val="tx1"/>
                          </a:solidFill>
                          <a:effectLst/>
                          <a:latin typeface="Calibri" panose="020F0502020204030204" pitchFamily="34" charset="0"/>
                        </a:rPr>
                        <a:t>.</a:t>
                      </a:r>
                    </a:p>
                    <a:p>
                      <a:pPr marL="228600" marR="0" lvl="0" indent="-228600" algn="just" defTabSz="914400" rtl="0" eaLnBrk="1" fontAlgn="ctr" latinLnBrk="0" hangingPunct="1">
                        <a:lnSpc>
                          <a:spcPct val="100000"/>
                        </a:lnSpc>
                        <a:spcBef>
                          <a:spcPts val="0"/>
                        </a:spcBef>
                        <a:spcAft>
                          <a:spcPts val="0"/>
                        </a:spcAft>
                        <a:buClrTx/>
                        <a:buSzTx/>
                        <a:buFontTx/>
                        <a:buAutoNum type="alphaLcParenR"/>
                        <a:tabLst/>
                        <a:defRPr/>
                      </a:pPr>
                      <a:r>
                        <a:rPr lang="es-CO" sz="1200" b="0" i="0" u="none" strike="noStrike" dirty="0" smtClean="0">
                          <a:solidFill>
                            <a:schemeClr val="tx1"/>
                          </a:solidFill>
                          <a:effectLst/>
                          <a:latin typeface="Calibri" panose="020F0502020204030204" pitchFamily="34" charset="0"/>
                        </a:rPr>
                        <a:t>Definición de insumos que se requieren para</a:t>
                      </a:r>
                      <a:r>
                        <a:rPr lang="es-CO" sz="1200" b="0" i="0" u="none" strike="noStrike" baseline="0" dirty="0" smtClean="0">
                          <a:solidFill>
                            <a:schemeClr val="tx1"/>
                          </a:solidFill>
                          <a:effectLst/>
                          <a:latin typeface="Calibri" panose="020F0502020204030204" pitchFamily="34" charset="0"/>
                        </a:rPr>
                        <a:t> lograr el saneamiento.</a:t>
                      </a:r>
                      <a:endParaRPr lang="es-CO" sz="1200" b="0" i="0" u="none" strike="noStrike" dirty="0" smtClean="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Inventario de inmuebles por sanear actualizado con tiempos estimados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Saneamiento</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chemeClr val="tx1"/>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chemeClr val="tx1"/>
                          </a:solidFill>
                          <a:effectLst/>
                          <a:latin typeface="Calibri" panose="020F0502020204030204" pitchFamily="34" charset="0"/>
                        </a:rPr>
                        <a:t>30/03/2018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965200">
                <a:tc>
                  <a:txBody>
                    <a:bodyPr/>
                    <a:lstStyle/>
                    <a:p>
                      <a:pPr algn="just" fontAlgn="ctr"/>
                      <a:r>
                        <a:rPr lang="es-CO" sz="1200" b="0" i="0" u="none" strike="noStrike">
                          <a:solidFill>
                            <a:schemeClr val="tx1"/>
                          </a:solidFill>
                          <a:effectLst/>
                          <a:latin typeface="Calibri" panose="020F0502020204030204" pitchFamily="34" charset="0"/>
                        </a:rPr>
                        <a:t>Segmentar y priorizar el universo de inmuebles a sanear</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chemeClr val="tx1"/>
                          </a:solidFill>
                          <a:effectLst/>
                          <a:latin typeface="Calibri" panose="020F0502020204030204" pitchFamily="34" charset="0"/>
                        </a:rPr>
                        <a:t>Con base en el diagnostico, segmentar y priorizar los inmuebles de acuerdo un criterio establecido, fijando un plan de </a:t>
                      </a:r>
                      <a:r>
                        <a:rPr lang="es-CO" sz="1200" b="0" i="0" u="none" strike="noStrike" dirty="0" smtClean="0">
                          <a:solidFill>
                            <a:schemeClr val="tx1"/>
                          </a:solidFill>
                          <a:effectLst/>
                          <a:latin typeface="Calibri" panose="020F0502020204030204" pitchFamily="34" charset="0"/>
                        </a:rPr>
                        <a:t>choque. </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Unificación</a:t>
                      </a:r>
                      <a:r>
                        <a:rPr lang="es-CO" sz="1200" b="0" i="0" u="none" strike="noStrike" baseline="0" dirty="0" smtClean="0">
                          <a:solidFill>
                            <a:schemeClr val="tx1"/>
                          </a:solidFill>
                          <a:effectLst/>
                          <a:latin typeface="Calibri" panose="020F0502020204030204" pitchFamily="34" charset="0"/>
                        </a:rPr>
                        <a:t> de plan de acción a partir del diagnóstico realizado por grupo de inmuebles.</a:t>
                      </a:r>
                      <a:endParaRPr lang="es-CO" sz="1200" b="0" i="0" u="none" strike="noStrike" dirty="0" smtClean="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Inmuebles priorizados para ejercicio de saneamiento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Saneamiento</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chemeClr val="tx1"/>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chemeClr val="tx1"/>
                          </a:solidFill>
                          <a:effectLst/>
                          <a:latin typeface="Calibri" panose="020F0502020204030204" pitchFamily="34" charset="0"/>
                        </a:rPr>
                        <a:t>30/03/2018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a:solidFill>
                            <a:schemeClr val="tx1"/>
                          </a:solidFill>
                          <a:effectLst/>
                          <a:latin typeface="Calibri" panose="020F0502020204030204" pitchFamily="34" charset="0"/>
                        </a:rPr>
                        <a:t>Implementar el saneamiento para los inmuebles priorizados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chemeClr val="tx1"/>
                          </a:solidFill>
                          <a:effectLst/>
                          <a:latin typeface="Calibri" panose="020F0502020204030204" pitchFamily="34" charset="0"/>
                        </a:rPr>
                        <a:t>Realizar el saneamiento de los inmuebles de acuerdo a la segmentación y priorización realizada.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Inmuebles saneados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Saneamiento</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chemeClr val="tx1"/>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chemeClr val="tx1"/>
                          </a:solidFill>
                          <a:effectLst/>
                          <a:latin typeface="Calibri" panose="020F0502020204030204" pitchFamily="34" charset="0"/>
                        </a:rPr>
                        <a:t>30/12/2018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smtClean="0">
                          <a:solidFill>
                            <a:schemeClr val="tx1"/>
                          </a:solidFill>
                          <a:effectLst/>
                          <a:latin typeface="Calibri" panose="020F0502020204030204" pitchFamily="34" charset="0"/>
                        </a:rPr>
                        <a:t>Realizar capacitaciones </a:t>
                      </a:r>
                      <a:r>
                        <a:rPr lang="es-CO" sz="1200" b="0" i="0" u="none" strike="noStrike" dirty="0">
                          <a:solidFill>
                            <a:schemeClr val="tx1"/>
                          </a:solidFill>
                          <a:effectLst/>
                          <a:latin typeface="Calibri" panose="020F0502020204030204" pitchFamily="34" charset="0"/>
                        </a:rPr>
                        <a:t>técnicas en saneamiento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chemeClr val="tx1"/>
                          </a:solidFill>
                          <a:effectLst/>
                          <a:latin typeface="Calibri" panose="020F0502020204030204" pitchFamily="34" charset="0"/>
                        </a:rPr>
                        <a:t>Realizar ejercicios de capacitación para los siguientes usuarios:</a:t>
                      </a:r>
                      <a:br>
                        <a:rPr lang="es-CO" sz="1200" b="0" i="0" u="none" strike="noStrike" dirty="0">
                          <a:solidFill>
                            <a:schemeClr val="tx1"/>
                          </a:solidFill>
                          <a:effectLst/>
                          <a:latin typeface="Calibri" panose="020F0502020204030204" pitchFamily="34" charset="0"/>
                        </a:rPr>
                      </a:br>
                      <a:r>
                        <a:rPr lang="es-CO" sz="1200" b="0" i="0" u="none" strike="noStrike" dirty="0">
                          <a:solidFill>
                            <a:schemeClr val="tx1"/>
                          </a:solidFill>
                          <a:effectLst/>
                          <a:latin typeface="Calibri" panose="020F0502020204030204" pitchFamily="34" charset="0"/>
                        </a:rPr>
                        <a:t>a) Técnicos de inmuebles DG</a:t>
                      </a:r>
                      <a:r>
                        <a:rPr lang="es-CO" sz="1200" b="0" i="0" u="none" strike="noStrike" dirty="0" smtClean="0">
                          <a:solidFill>
                            <a:schemeClr val="tx1"/>
                          </a:solidFill>
                          <a:effectLst/>
                          <a:latin typeface="Calibri" panose="020F0502020204030204" pitchFamily="34" charset="0"/>
                        </a:rPr>
                        <a:t>.</a:t>
                      </a:r>
                    </a:p>
                    <a:p>
                      <a:pPr algn="just" fontAlgn="ctr"/>
                      <a:r>
                        <a:rPr lang="es-CO" sz="1200" b="0" i="0" u="none" strike="noStrike" dirty="0" smtClean="0">
                          <a:solidFill>
                            <a:schemeClr val="tx1"/>
                          </a:solidFill>
                          <a:effectLst/>
                          <a:latin typeface="Calibri" panose="020F0502020204030204" pitchFamily="34" charset="0"/>
                        </a:rPr>
                        <a:t>b</a:t>
                      </a:r>
                      <a:r>
                        <a:rPr lang="es-CO" sz="1200" b="0" i="0" u="none" strike="noStrike" dirty="0">
                          <a:solidFill>
                            <a:schemeClr val="tx1"/>
                          </a:solidFill>
                          <a:effectLst/>
                          <a:latin typeface="Calibri" panose="020F0502020204030204" pitchFamily="34" charset="0"/>
                        </a:rPr>
                        <a:t>) Coordinadores de Inmuebles en sucursales en temas </a:t>
                      </a:r>
                      <a:r>
                        <a:rPr lang="es-CO" sz="1200" b="0" i="0" u="none" strike="noStrike" dirty="0" smtClean="0">
                          <a:solidFill>
                            <a:schemeClr val="tx1"/>
                          </a:solidFill>
                          <a:effectLst/>
                          <a:latin typeface="Calibri" panose="020F0502020204030204" pitchFamily="34" charset="0"/>
                        </a:rPr>
                        <a:t>técnicos.</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c) Con funcionaros</a:t>
                      </a:r>
                      <a:r>
                        <a:rPr lang="es-CO" sz="1200" b="0" i="0" u="none" strike="noStrike" baseline="0" dirty="0" smtClean="0">
                          <a:solidFill>
                            <a:schemeClr val="tx1"/>
                          </a:solidFill>
                          <a:effectLst/>
                          <a:latin typeface="Calibri" panose="020F0502020204030204" pitchFamily="34" charset="0"/>
                        </a:rPr>
                        <a:t> responsables de saneamiento en diferentes entidades públicas, con miras a la consolidación de red institucional.</a:t>
                      </a:r>
                      <a:endParaRPr lang="es-CO" sz="1200" b="0" i="0" u="none" strike="noStrike" dirty="0" smtClean="0">
                        <a:solidFill>
                          <a:schemeClr val="tx1"/>
                        </a:solidFill>
                        <a:effectLst/>
                        <a:latin typeface="Calibri" panose="020F0502020204030204" pitchFamily="34" charset="0"/>
                      </a:endParaRPr>
                    </a:p>
                    <a:p>
                      <a:pPr algn="just" fontAlgn="ct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Listas de asistencia a capacitaciones realizadas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Saneamiento</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30/10/2018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chemeClr val="tx1"/>
                          </a:solidFill>
                          <a:effectLst/>
                          <a:latin typeface="Calibri" panose="020F0502020204030204" pitchFamily="34" charset="0"/>
                        </a:rPr>
                        <a:t>Proponer ajustes normativos externos que permitan la optimización de tiempos de saneamiento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chemeClr val="tx1"/>
                          </a:solidFill>
                          <a:effectLst/>
                          <a:latin typeface="Calibri" panose="020F0502020204030204" pitchFamily="34" charset="0"/>
                        </a:rPr>
                        <a:t>Gestionar con </a:t>
                      </a:r>
                      <a:r>
                        <a:rPr lang="es-CO" sz="1200" b="0" i="0" u="none" strike="noStrike" dirty="0" smtClean="0">
                          <a:solidFill>
                            <a:schemeClr val="tx1"/>
                          </a:solidFill>
                          <a:effectLst/>
                          <a:latin typeface="Calibri" panose="020F0502020204030204" pitchFamily="34" charset="0"/>
                        </a:rPr>
                        <a:t>las</a:t>
                      </a:r>
                      <a:r>
                        <a:rPr lang="es-CO" sz="1200" b="0" i="0" u="none" strike="noStrike" baseline="0" dirty="0" smtClean="0">
                          <a:solidFill>
                            <a:schemeClr val="tx1"/>
                          </a:solidFill>
                          <a:effectLst/>
                          <a:latin typeface="Calibri" panose="020F0502020204030204" pitchFamily="34" charset="0"/>
                        </a:rPr>
                        <a:t> entidades competentes</a:t>
                      </a:r>
                      <a:r>
                        <a:rPr lang="es-CO" sz="1200" b="0" i="0" u="none" strike="noStrike" dirty="0" smtClean="0">
                          <a:solidFill>
                            <a:schemeClr val="tx1"/>
                          </a:solidFill>
                          <a:effectLst/>
                          <a:latin typeface="Calibri" panose="020F0502020204030204" pitchFamily="34" charset="0"/>
                        </a:rPr>
                        <a:t>, </a:t>
                      </a:r>
                      <a:r>
                        <a:rPr lang="es-CO" sz="1200" b="0" i="0" u="none" strike="noStrike" dirty="0">
                          <a:solidFill>
                            <a:schemeClr val="tx1"/>
                          </a:solidFill>
                          <a:effectLst/>
                          <a:latin typeface="Calibri" panose="020F0502020204030204" pitchFamily="34" charset="0"/>
                        </a:rPr>
                        <a:t>la expedición de </a:t>
                      </a:r>
                      <a:r>
                        <a:rPr lang="es-CO" sz="1200" b="0" i="0" u="none" strike="noStrike" dirty="0" smtClean="0">
                          <a:solidFill>
                            <a:schemeClr val="tx1"/>
                          </a:solidFill>
                          <a:effectLst/>
                          <a:latin typeface="Calibri" panose="020F0502020204030204" pitchFamily="34" charset="0"/>
                        </a:rPr>
                        <a:t>lineamientos</a:t>
                      </a:r>
                      <a:r>
                        <a:rPr lang="es-CO" sz="1200" b="0" i="0" u="none" strike="noStrike" baseline="0" dirty="0" smtClean="0">
                          <a:solidFill>
                            <a:schemeClr val="tx1"/>
                          </a:solidFill>
                          <a:effectLst/>
                          <a:latin typeface="Calibri" panose="020F0502020204030204" pitchFamily="34" charset="0"/>
                        </a:rPr>
                        <a:t> que </a:t>
                      </a:r>
                      <a:r>
                        <a:rPr lang="es-CO" sz="1200" b="0" i="0" u="none" strike="noStrike" dirty="0" smtClean="0">
                          <a:solidFill>
                            <a:schemeClr val="tx1"/>
                          </a:solidFill>
                          <a:effectLst/>
                          <a:latin typeface="Calibri" panose="020F0502020204030204" pitchFamily="34" charset="0"/>
                        </a:rPr>
                        <a:t>den </a:t>
                      </a:r>
                      <a:r>
                        <a:rPr lang="es-CO" sz="1200" b="0" i="0" u="none" strike="noStrike" dirty="0">
                          <a:solidFill>
                            <a:schemeClr val="tx1"/>
                          </a:solidFill>
                          <a:effectLst/>
                          <a:latin typeface="Calibri" panose="020F0502020204030204" pitchFamily="34" charset="0"/>
                        </a:rPr>
                        <a:t>prelación </a:t>
                      </a:r>
                      <a:r>
                        <a:rPr lang="es-CO" sz="1200" b="0" i="0" u="none" strike="noStrike" dirty="0" smtClean="0">
                          <a:solidFill>
                            <a:schemeClr val="tx1"/>
                          </a:solidFill>
                          <a:effectLst/>
                          <a:latin typeface="Calibri" panose="020F0502020204030204" pitchFamily="34" charset="0"/>
                        </a:rPr>
                        <a:t>a </a:t>
                      </a:r>
                      <a:r>
                        <a:rPr lang="es-CO" sz="1200" b="0" i="0" u="none" strike="noStrike" dirty="0">
                          <a:solidFill>
                            <a:schemeClr val="tx1"/>
                          </a:solidFill>
                          <a:effectLst/>
                          <a:latin typeface="Calibri" panose="020F0502020204030204" pitchFamily="34" charset="0"/>
                        </a:rPr>
                        <a:t>los trámites que gestione CISA, como Colector de Activos Públicos en función de la monetización de recursos para el Estado.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lineamientos expedidos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a:t>
                      </a:r>
                      <a:r>
                        <a:rPr lang="es-CO" sz="1200" b="0" i="0" u="none" strike="noStrike" dirty="0">
                          <a:solidFill>
                            <a:schemeClr val="tx1"/>
                          </a:solidFill>
                          <a:effectLst/>
                          <a:latin typeface="Calibri" panose="020F0502020204030204" pitchFamily="34" charset="0"/>
                        </a:rPr>
                        <a:t>Jurídica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chemeClr val="tx1"/>
                          </a:solidFill>
                          <a:effectLst/>
                          <a:latin typeface="Calibri" panose="020F0502020204030204" pitchFamily="34" charset="0"/>
                        </a:rPr>
                        <a:t>31/07/2018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207676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954107"/>
          </a:xfrm>
          <a:prstGeom prst="rect">
            <a:avLst/>
          </a:prstGeom>
          <a:noFill/>
        </p:spPr>
        <p:txBody>
          <a:bodyPr wrap="square" rtlCol="0">
            <a:spAutoFit/>
          </a:bodyPr>
          <a:lstStyle/>
          <a:p>
            <a:pPr fontAlgn="ctr"/>
            <a:r>
              <a:rPr lang="es-CO" sz="2800" b="1" dirty="0">
                <a:solidFill>
                  <a:srgbClr val="E83866"/>
                </a:solidFill>
                <a:latin typeface="Calibri" panose="020F0502020204030204" pitchFamily="34" charset="0"/>
              </a:rPr>
              <a:t>Revisión, análisis y ajuste del modelo de negocio de CISA</a:t>
            </a:r>
          </a:p>
        </p:txBody>
      </p:sp>
      <p:graphicFrame>
        <p:nvGraphicFramePr>
          <p:cNvPr id="7" name="Tabla 6"/>
          <p:cNvGraphicFramePr>
            <a:graphicFrameLocks noGrp="1"/>
          </p:cNvGraphicFramePr>
          <p:nvPr>
            <p:extLst>
              <p:ext uri="{D42A27DB-BD31-4B8C-83A1-F6EECF244321}">
                <p14:modId xmlns:p14="http://schemas.microsoft.com/office/powerpoint/2010/main" val="1667996834"/>
              </p:ext>
            </p:extLst>
          </p:nvPr>
        </p:nvGraphicFramePr>
        <p:xfrm>
          <a:off x="200626" y="1661947"/>
          <a:ext cx="11872841" cy="1775122"/>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Desde 2012 CISA ha venido realizando acciones orientadas a la optimización del retorno de activos, sin embargo, la </a:t>
                      </a:r>
                      <a:r>
                        <a:rPr lang="es-CO" sz="1200" b="0" i="0" u="none" strike="noStrike" dirty="0" smtClean="0">
                          <a:solidFill>
                            <a:srgbClr val="000000"/>
                          </a:solidFill>
                          <a:effectLst/>
                          <a:latin typeface="Calibri" panose="020F0502020204030204" pitchFamily="34" charset="0"/>
                        </a:rPr>
                        <a:t>dinámica </a:t>
                      </a:r>
                      <a:r>
                        <a:rPr lang="es-CO" sz="1200" b="0" i="0" u="none" strike="noStrike" dirty="0">
                          <a:solidFill>
                            <a:srgbClr val="000000"/>
                          </a:solidFill>
                          <a:effectLst/>
                          <a:latin typeface="Calibri" panose="020F0502020204030204" pitchFamily="34" charset="0"/>
                        </a:rPr>
                        <a:t>de las líneas de negocio tradicionales no ha permitido asegurar la </a:t>
                      </a:r>
                      <a:r>
                        <a:rPr lang="es-CO" sz="1200" b="0" i="0" u="none" strike="noStrike" dirty="0" smtClean="0">
                          <a:solidFill>
                            <a:srgbClr val="000000"/>
                          </a:solidFill>
                          <a:effectLst/>
                          <a:latin typeface="Calibri" panose="020F0502020204030204" pitchFamily="34" charset="0"/>
                        </a:rPr>
                        <a:t>auto sostenibilidad </a:t>
                      </a:r>
                      <a:r>
                        <a:rPr lang="es-CO" sz="1200" b="0" i="0" u="none" strike="noStrike" dirty="0">
                          <a:solidFill>
                            <a:srgbClr val="000000"/>
                          </a:solidFill>
                          <a:effectLst/>
                          <a:latin typeface="Calibri" panose="020F0502020204030204" pitchFamily="34" charset="0"/>
                        </a:rPr>
                        <a:t>de la entidad, por lo tanto, es necesario realizar una revisión del modelo de negocio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Orientar a CISA hacia unas condiciones de </a:t>
                      </a:r>
                      <a:r>
                        <a:rPr lang="es-CO" sz="1200" b="0" i="0" u="none" strike="noStrike" dirty="0" smtClean="0">
                          <a:solidFill>
                            <a:srgbClr val="000000"/>
                          </a:solidFill>
                          <a:effectLst/>
                          <a:latin typeface="Calibri" panose="020F0502020204030204" pitchFamily="34" charset="0"/>
                        </a:rPr>
                        <a:t>auto sostenibilidad </a:t>
                      </a:r>
                      <a:r>
                        <a:rPr lang="es-CO" sz="1200" b="0" i="0" u="none" strike="noStrike" dirty="0">
                          <a:solidFill>
                            <a:srgbClr val="000000"/>
                          </a:solidFill>
                          <a:effectLst/>
                          <a:latin typeface="Calibri" panose="020F0502020204030204" pitchFamily="34" charset="0"/>
                        </a:rPr>
                        <a:t>financiera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Realizar un análisis interno y externo a través de una consultoría que considere los lineamientos impartidos por el MHCP como accionista mayoritario de la entidad, así como de los miembros de junta directiva como responsables del direccionamiento de la Entidad. De este modo, generar recomendaciones para optimizar el modelo e </a:t>
                      </a:r>
                      <a:r>
                        <a:rPr lang="es-CO" sz="1200" b="0" i="0" u="none" strike="noStrike" dirty="0" smtClean="0">
                          <a:solidFill>
                            <a:srgbClr val="000000"/>
                          </a:solidFill>
                          <a:effectLst/>
                          <a:latin typeface="Calibri" panose="020F0502020204030204" pitchFamily="34" charset="0"/>
                        </a:rPr>
                        <a:t>incorporarlas </a:t>
                      </a:r>
                      <a:r>
                        <a:rPr lang="es-CO" sz="1200" b="0" i="0" u="none" strike="noStrike" dirty="0">
                          <a:solidFill>
                            <a:srgbClr val="000000"/>
                          </a:solidFill>
                          <a:effectLst/>
                          <a:latin typeface="Calibri" panose="020F0502020204030204" pitchFamily="34" charset="0"/>
                        </a:rPr>
                        <a:t>en el plan estratégico 2019-2022</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Presidente y Gerente de Planeación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499075011"/>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Documentos generados</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0</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0</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3049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384875915"/>
              </p:ext>
            </p:extLst>
          </p:nvPr>
        </p:nvGraphicFramePr>
        <p:xfrm>
          <a:off x="92600" y="437328"/>
          <a:ext cx="11956646" cy="3778656"/>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Contratar consultoría para Revisión Modelo de Negocio y Plan Estratégico CISA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el proceso de contratación para la consultoría de revisión, </a:t>
                      </a:r>
                      <a:r>
                        <a:rPr lang="es-CO" sz="1200" b="0" i="0" u="none" strike="noStrike" dirty="0" smtClean="0">
                          <a:solidFill>
                            <a:srgbClr val="000000"/>
                          </a:solidFill>
                          <a:effectLst/>
                          <a:latin typeface="Calibri" panose="020F0502020204030204" pitchFamily="34" charset="0"/>
                        </a:rPr>
                        <a:t>análisis </a:t>
                      </a:r>
                      <a:r>
                        <a:rPr lang="es-CO" sz="1200" b="0" i="0" u="none" strike="noStrike" dirty="0">
                          <a:solidFill>
                            <a:srgbClr val="000000"/>
                          </a:solidFill>
                          <a:effectLst/>
                          <a:latin typeface="Calibri" panose="020F0502020204030204" pitchFamily="34" charset="0"/>
                        </a:rPr>
                        <a:t>y ajuste del modelo de negocio una vez terminada la ley de garantías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Contrato suscrito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Gerente de Planeación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01/06/2018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31/07/2018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965200">
                <a:tc>
                  <a:txBody>
                    <a:bodyPr/>
                    <a:lstStyle/>
                    <a:p>
                      <a:pPr algn="just" fontAlgn="ctr"/>
                      <a:r>
                        <a:rPr lang="es-CO" sz="1200" b="0" i="0" u="none" strike="noStrike" dirty="0">
                          <a:solidFill>
                            <a:srgbClr val="000000"/>
                          </a:solidFill>
                          <a:effectLst/>
                          <a:latin typeface="Calibri" panose="020F0502020204030204" pitchFamily="34" charset="0"/>
                        </a:rPr>
                        <a:t>Realizar análisis con participación de Externos, Equipo Directivo y JD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los análisis en desarrollo de la consultoría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Actas de reunión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Gerente de Planeación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30/11/2018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Generar recomendaciones  y ajustes al Modelo de Negocio de CISA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los análisis en desarrollo de la consultoría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final de consultoría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Gerente de Planeación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01/08/2018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30/11/2018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Identificar posibles proyectos para el Plan Estratégico 2019-2022</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Generar posibles proyectos de acuerdo a las recomendaciones planteadas por la consultoría como insumo para la generación del plan estratégico </a:t>
                      </a:r>
                      <a:r>
                        <a:rPr lang="es-CO" sz="1200" b="0" i="0" u="none" strike="noStrike" dirty="0" smtClean="0">
                          <a:solidFill>
                            <a:srgbClr val="000000"/>
                          </a:solidFill>
                          <a:effectLst/>
                          <a:latin typeface="Calibri" panose="020F0502020204030204" pitchFamily="34" charset="0"/>
                        </a:rPr>
                        <a:t>institucional </a:t>
                      </a:r>
                      <a:r>
                        <a:rPr lang="es-CO" sz="1200" b="0" i="0" u="none" strike="noStrike" dirty="0">
                          <a:solidFill>
                            <a:srgbClr val="000000"/>
                          </a:solidFill>
                          <a:effectLst/>
                          <a:latin typeface="Calibri" panose="020F0502020204030204" pitchFamily="34" charset="0"/>
                        </a:rPr>
                        <a:t>2019-2022</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Proyectos identificados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Gerente de Planeación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8502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523220"/>
          </a:xfrm>
          <a:prstGeom prst="rect">
            <a:avLst/>
          </a:prstGeom>
          <a:noFill/>
        </p:spPr>
        <p:txBody>
          <a:bodyPr wrap="square" rtlCol="0">
            <a:spAutoFit/>
          </a:bodyPr>
          <a:lstStyle/>
          <a:p>
            <a:pPr fontAlgn="ctr"/>
            <a:r>
              <a:rPr lang="es-CO" sz="2800" b="1" dirty="0">
                <a:solidFill>
                  <a:srgbClr val="E83866"/>
                </a:solidFill>
                <a:latin typeface="Calibri" panose="020F0502020204030204" pitchFamily="34" charset="0"/>
              </a:rPr>
              <a:t>Optimización del recaudo de cartera</a:t>
            </a:r>
          </a:p>
        </p:txBody>
      </p:sp>
      <p:graphicFrame>
        <p:nvGraphicFramePr>
          <p:cNvPr id="7" name="Tabla 6"/>
          <p:cNvGraphicFramePr>
            <a:graphicFrameLocks noGrp="1"/>
          </p:cNvGraphicFramePr>
          <p:nvPr>
            <p:extLst>
              <p:ext uri="{D42A27DB-BD31-4B8C-83A1-F6EECF244321}">
                <p14:modId xmlns:p14="http://schemas.microsoft.com/office/powerpoint/2010/main" val="2256752838"/>
              </p:ext>
            </p:extLst>
          </p:nvPr>
        </p:nvGraphicFramePr>
        <p:xfrm>
          <a:off x="200626" y="1661947"/>
          <a:ext cx="11872841" cy="1805602"/>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smtClean="0">
                          <a:solidFill>
                            <a:srgbClr val="000000"/>
                          </a:solidFill>
                          <a:effectLst/>
                          <a:latin typeface="Calibri" panose="020F0502020204030204" pitchFamily="34" charset="0"/>
                        </a:rPr>
                        <a:t>CISA </a:t>
                      </a:r>
                      <a:r>
                        <a:rPr lang="es-CO" sz="1200" b="0" i="0" u="none" strike="noStrike" dirty="0">
                          <a:solidFill>
                            <a:srgbClr val="000000"/>
                          </a:solidFill>
                          <a:effectLst/>
                          <a:latin typeface="Calibri" panose="020F0502020204030204" pitchFamily="34" charset="0"/>
                        </a:rPr>
                        <a:t>considera que es posible aumentar el recaudo de cartera </a:t>
                      </a:r>
                      <a:r>
                        <a:rPr lang="es-CO" sz="1200" b="0" i="0" u="none" strike="noStrike" dirty="0" smtClean="0">
                          <a:solidFill>
                            <a:srgbClr val="000000"/>
                          </a:solidFill>
                          <a:effectLst/>
                          <a:latin typeface="Calibri" panose="020F0502020204030204" pitchFamily="34" charset="0"/>
                        </a:rPr>
                        <a:t>optimizando </a:t>
                      </a:r>
                      <a:r>
                        <a:rPr lang="es-CO" sz="1200" b="0" i="0" u="none" strike="noStrike" dirty="0">
                          <a:solidFill>
                            <a:srgbClr val="000000"/>
                          </a:solidFill>
                          <a:effectLst/>
                          <a:latin typeface="Calibri" panose="020F0502020204030204" pitchFamily="34" charset="0"/>
                        </a:rPr>
                        <a:t>actividades propias de la gestión de cartera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Aumentar el recaudo de cartera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Realizar actividades en diversos frentes de la gestión de cartera con el fin de optimizar la gestión de </a:t>
                      </a:r>
                      <a:r>
                        <a:rPr lang="es-CO" sz="1200" b="0" i="0" u="none" strike="noStrike" dirty="0" smtClean="0">
                          <a:solidFill>
                            <a:srgbClr val="000000"/>
                          </a:solidFill>
                          <a:effectLst/>
                          <a:latin typeface="Calibri" panose="020F0502020204030204" pitchFamily="34" charset="0"/>
                        </a:rPr>
                        <a:t>cobranza</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rgbClr val="000000"/>
                          </a:solidFill>
                          <a:effectLst/>
                          <a:latin typeface="Calibri" panose="020F0502020204030204" pitchFamily="34" charset="0"/>
                        </a:rPr>
                        <a:t>Realizar las acciones requeridas para fortalecer la capacidad institucional para la gestión de cartera coactiva, en lo concerniente a sistemas de información y notificación.</a:t>
                      </a:r>
                    </a:p>
                    <a:p>
                      <a:pPr algn="just" fontAlgn="ct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Gerente de Cobranza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924611597"/>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Cartera recaudada acumulada</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95%</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E83866"/>
                      </a:solidFill>
                      <a:prstDash val="solid"/>
                      <a:round/>
                      <a:headEnd type="none" w="med" len="med"/>
                      <a:tailEnd type="none" w="med" len="med"/>
                    </a:lnL>
                    <a:lnR w="9525" cap="flat" cmpd="sng" algn="ctr">
                      <a:solidFill>
                        <a:srgbClr val="E83866"/>
                      </a:solidFill>
                      <a:prstDash val="solid"/>
                      <a:round/>
                      <a:headEnd type="none" w="med" len="med"/>
                      <a:tailEnd type="none" w="med" len="med"/>
                    </a:lnR>
                    <a:lnT w="9525" cap="flat" cmpd="sng" algn="ctr">
                      <a:solidFill>
                        <a:srgbClr val="E83866"/>
                      </a:solidFill>
                      <a:prstDash val="solid"/>
                      <a:round/>
                      <a:headEnd type="none" w="med" len="med"/>
                      <a:tailEnd type="none" w="med" len="med"/>
                    </a:lnT>
                    <a:lnB w="9525" cap="flat" cmpd="sng" algn="ctr">
                      <a:solidFill>
                        <a:srgbClr val="E838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8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686582180"/>
              </p:ext>
            </p:extLst>
          </p:nvPr>
        </p:nvGraphicFramePr>
        <p:xfrm>
          <a:off x="92600" y="437328"/>
          <a:ext cx="11956646" cy="5873532"/>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Centralizar la Cobranza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Centralizar la cobranza Pre-jurídica, Jurídica  y  procesos concursales en DG</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Procedimiento ajustado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de Normalización</a:t>
                      </a:r>
                      <a:r>
                        <a:rPr lang="es-CO" sz="1200" b="0" i="0" u="none" strike="noStrike" baseline="0" dirty="0" smtClean="0">
                          <a:solidFill>
                            <a:schemeClr val="tx1"/>
                          </a:solidFill>
                          <a:effectLst/>
                          <a:latin typeface="Calibri" panose="020F0502020204030204" pitchFamily="34" charset="0"/>
                        </a:rPr>
                        <a:t> de Cartera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30/06/2018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965200">
                <a:tc rowSpan="2">
                  <a:txBody>
                    <a:bodyPr/>
                    <a:lstStyle/>
                    <a:p>
                      <a:pPr algn="just" fontAlgn="ctr"/>
                      <a:r>
                        <a:rPr lang="es-CO" sz="1200" b="0" i="0" u="none" strike="noStrike" dirty="0">
                          <a:solidFill>
                            <a:srgbClr val="000000"/>
                          </a:solidFill>
                          <a:effectLst/>
                          <a:latin typeface="Calibri" panose="020F0502020204030204" pitchFamily="34" charset="0"/>
                        </a:rPr>
                        <a:t>Optimizar herramientas para la localización de deudores</a:t>
                      </a:r>
                    </a:p>
                    <a:p>
                      <a:pPr algn="just" fontAlgn="ctr"/>
                      <a:r>
                        <a:rPr lang="es-CO" sz="1200" b="0" i="0" u="none" strike="noStrike" dirty="0">
                          <a:solidFill>
                            <a:srgbClr val="000000"/>
                          </a:solidFill>
                          <a:effectLst/>
                          <a:latin typeface="Calibri" panose="020F0502020204030204" pitchFamily="34" charset="0"/>
                        </a:rPr>
                        <a:t>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Implementar Procedimiento de Localización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Procedimiento definido y formalizado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de Normalización</a:t>
                      </a:r>
                      <a:r>
                        <a:rPr lang="es-CO" sz="1200" b="0" i="0" u="none" strike="noStrike" baseline="0" dirty="0" smtClean="0">
                          <a:solidFill>
                            <a:schemeClr val="tx1"/>
                          </a:solidFill>
                          <a:effectLst/>
                          <a:latin typeface="Calibri" panose="020F0502020204030204" pitchFamily="34" charset="0"/>
                        </a:rPr>
                        <a:t> de Cartera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vMerge="1">
                  <a:txBody>
                    <a:bodyPr/>
                    <a:lstStyle/>
                    <a:p>
                      <a:pPr algn="ctr" fontAlgn="ctr"/>
                      <a:endParaRPr lang="es-CO" sz="1200" b="0" i="0" u="none" strike="noStrike" dirty="0">
                        <a:solidFill>
                          <a:srgbClr val="000000"/>
                        </a:solidFill>
                        <a:effectLst/>
                        <a:latin typeface="Calibri" panose="020F0502020204030204" pitchFamily="34" charset="0"/>
                      </a:endParaRPr>
                    </a:p>
                  </a:txBody>
                  <a:tcPr marL="2016" marR="2016" marT="2016" marB="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Acuerdos interinstitucional con diferentes entidades (DIAN, </a:t>
                      </a:r>
                      <a:r>
                        <a:rPr lang="es-CO" sz="1200" b="0" i="0" u="none" strike="noStrike" dirty="0" smtClean="0">
                          <a:solidFill>
                            <a:srgbClr val="000000"/>
                          </a:solidFill>
                          <a:effectLst/>
                          <a:latin typeface="Calibri" panose="020F0502020204030204" pitchFamily="34" charset="0"/>
                        </a:rPr>
                        <a:t>Registraduría, </a:t>
                      </a:r>
                      <a:r>
                        <a:rPr lang="es-CO" sz="1200" b="0" i="0" u="none" strike="noStrike" dirty="0" err="1" smtClean="0">
                          <a:solidFill>
                            <a:srgbClr val="000000"/>
                          </a:solidFill>
                          <a:effectLst/>
                          <a:latin typeface="Calibri" panose="020F0502020204030204" pitchFamily="34" charset="0"/>
                        </a:rPr>
                        <a:t>Mintrasporte</a:t>
                      </a:r>
                      <a:r>
                        <a:rPr lang="es-CO" sz="1200" b="0" i="0" u="none" strike="noStrike" dirty="0" smtClean="0">
                          <a:solidFill>
                            <a:srgbClr val="000000"/>
                          </a:solidFill>
                          <a:effectLst/>
                          <a:latin typeface="Calibri" panose="020F0502020204030204" pitchFamily="34" charset="0"/>
                        </a:rPr>
                        <a:t>, </a:t>
                      </a:r>
                      <a:r>
                        <a:rPr lang="es-CO" sz="1200" b="0" i="0" u="none" strike="noStrike" dirty="0" err="1" smtClean="0">
                          <a:solidFill>
                            <a:srgbClr val="000000"/>
                          </a:solidFill>
                          <a:effectLst/>
                          <a:latin typeface="Calibri" panose="020F0502020204030204" pitchFamily="34" charset="0"/>
                        </a:rPr>
                        <a:t>Minsalud</a:t>
                      </a:r>
                      <a:r>
                        <a:rPr lang="es-CO" sz="1200" b="0" i="0" u="none" strike="noStrike" dirty="0" smtClean="0">
                          <a:solidFill>
                            <a:srgbClr val="000000"/>
                          </a:solidFill>
                          <a:effectLst/>
                          <a:latin typeface="Calibri" panose="020F0502020204030204" pitchFamily="34" charset="0"/>
                        </a:rPr>
                        <a:t>, </a:t>
                      </a:r>
                      <a:r>
                        <a:rPr lang="es-CO" sz="1200" b="0" i="0" u="none" strike="noStrike" dirty="0">
                          <a:solidFill>
                            <a:srgbClr val="000000"/>
                          </a:solidFill>
                          <a:effectLst/>
                          <a:latin typeface="Calibri" panose="020F0502020204030204" pitchFamily="34" charset="0"/>
                        </a:rPr>
                        <a:t>entre Otras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No. De Acuerdos suscritos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de Normalización</a:t>
                      </a:r>
                      <a:r>
                        <a:rPr lang="es-CO" sz="1200" b="0" i="0" u="none" strike="noStrike" baseline="0" dirty="0" smtClean="0">
                          <a:solidFill>
                            <a:schemeClr val="tx1"/>
                          </a:solidFill>
                          <a:effectLst/>
                          <a:latin typeface="Calibri" panose="020F0502020204030204" pitchFamily="34" charset="0"/>
                        </a:rPr>
                        <a:t> de Cartera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01/07/2018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Localizar deudores con apoyo de terceros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Convocar y estudiar  a empresas interesadas para trabajar con CISA en la </a:t>
                      </a:r>
                      <a:r>
                        <a:rPr lang="es-CO" sz="1200" b="0" i="0" u="none" strike="noStrike" dirty="0" smtClean="0">
                          <a:solidFill>
                            <a:srgbClr val="000000"/>
                          </a:solidFill>
                          <a:effectLst/>
                          <a:latin typeface="Calibri" panose="020F0502020204030204" pitchFamily="34" charset="0"/>
                        </a:rPr>
                        <a:t>localización </a:t>
                      </a:r>
                      <a:r>
                        <a:rPr lang="es-CO" sz="1200" b="0" i="0" u="none" strike="noStrike" dirty="0">
                          <a:solidFill>
                            <a:srgbClr val="000000"/>
                          </a:solidFill>
                          <a:effectLst/>
                          <a:latin typeface="Calibri" panose="020F0502020204030204" pitchFamily="34" charset="0"/>
                        </a:rPr>
                        <a:t>de clientes</a:t>
                      </a:r>
                      <a:br>
                        <a:rPr lang="es-CO" sz="1200" b="0" i="0" u="none" strike="noStrike" dirty="0">
                          <a:solidFill>
                            <a:srgbClr val="000000"/>
                          </a:solidFill>
                          <a:effectLst/>
                          <a:latin typeface="Calibri" panose="020F0502020204030204" pitchFamily="34" charset="0"/>
                        </a:rPr>
                      </a:br>
                      <a:r>
                        <a:rPr lang="es-CO" sz="1200" b="0" i="0" u="none" strike="noStrike" dirty="0">
                          <a:solidFill>
                            <a:srgbClr val="000000"/>
                          </a:solidFill>
                          <a:effectLst/>
                          <a:latin typeface="Calibri" panose="020F0502020204030204" pitchFamily="34" charset="0"/>
                        </a:rPr>
                        <a:t>Contratar con empresas especializadas en localización.</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Contratos formalizados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de Normalización</a:t>
                      </a:r>
                      <a:r>
                        <a:rPr lang="es-CO" sz="1200" b="0" i="0" u="none" strike="noStrike" baseline="0" dirty="0" smtClean="0">
                          <a:solidFill>
                            <a:schemeClr val="tx1"/>
                          </a:solidFill>
                          <a:effectLst/>
                          <a:latin typeface="Calibri" panose="020F0502020204030204" pitchFamily="34" charset="0"/>
                        </a:rPr>
                        <a:t> de Cartera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01/04/2018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31/07/2018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Implementar esquema de visitadores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Diseñar e implementar el procedimiento de visitas a los clientes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Procedimiento definido y formalizado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de Normalización</a:t>
                      </a:r>
                      <a:r>
                        <a:rPr lang="es-CO" sz="1200" b="0" i="0" u="none" strike="noStrike" baseline="0" dirty="0" smtClean="0">
                          <a:solidFill>
                            <a:schemeClr val="tx1"/>
                          </a:solidFill>
                          <a:effectLst/>
                          <a:latin typeface="Calibri" panose="020F0502020204030204" pitchFamily="34" charset="0"/>
                        </a:rPr>
                        <a:t> de Cartera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30/04/2018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Realizar ventas de cartera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Analizar el portafolio a vender y Efectuar ventas cada </a:t>
                      </a:r>
                      <a:r>
                        <a:rPr lang="es-CO" sz="1200" b="0" i="0" u="none" strike="noStrike" dirty="0" smtClean="0">
                          <a:solidFill>
                            <a:srgbClr val="000000"/>
                          </a:solidFill>
                          <a:effectLst/>
                          <a:latin typeface="Calibri" panose="020F0502020204030204" pitchFamily="34" charset="0"/>
                        </a:rPr>
                        <a:t>tres </a:t>
                      </a:r>
                      <a:r>
                        <a:rPr lang="es-CO" sz="1200" b="0" i="0" u="none" strike="noStrike" dirty="0">
                          <a:solidFill>
                            <a:srgbClr val="000000"/>
                          </a:solidFill>
                          <a:effectLst/>
                          <a:latin typeface="Calibri" panose="020F0502020204030204" pitchFamily="34" charset="0"/>
                        </a:rPr>
                        <a:t>meses</a:t>
                      </a:r>
                      <a:br>
                        <a:rPr lang="es-CO" sz="1200" b="0" i="0" u="none" strike="noStrike" dirty="0">
                          <a:solidFill>
                            <a:srgbClr val="000000"/>
                          </a:solidFill>
                          <a:effectLst/>
                          <a:latin typeface="Calibri" panose="020F0502020204030204" pitchFamily="34" charset="0"/>
                        </a:rPr>
                      </a:b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4 </a:t>
                      </a:r>
                      <a:r>
                        <a:rPr lang="es-CO" sz="1200" b="0" i="0" u="none" strike="noStrike" dirty="0">
                          <a:solidFill>
                            <a:srgbClr val="000000"/>
                          </a:solidFill>
                          <a:effectLst/>
                          <a:latin typeface="Calibri" panose="020F0502020204030204" pitchFamily="34" charset="0"/>
                        </a:rPr>
                        <a:t>procesos de ventas de cartera realizados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Vicepresidente de Saneamiento  </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31/12/2018</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Ampliar la red de aliados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panose="020F0502020204030204" pitchFamily="34" charset="0"/>
                        </a:rPr>
                        <a:t>Implementar Procedimiento de adscripción de Aliados</a:t>
                      </a:r>
                      <a:br>
                        <a:rPr lang="es-CO" sz="1100" b="0" i="0" u="none" strike="noStrike" dirty="0">
                          <a:solidFill>
                            <a:srgbClr val="000000"/>
                          </a:solidFill>
                          <a:effectLst/>
                          <a:latin typeface="Calibri" panose="020F0502020204030204" pitchFamily="34" charset="0"/>
                        </a:rPr>
                      </a:br>
                      <a:r>
                        <a:rPr lang="es-CO" sz="1100" b="0" i="0" u="none" strike="noStrike" dirty="0">
                          <a:solidFill>
                            <a:srgbClr val="000000"/>
                          </a:solidFill>
                          <a:effectLst/>
                          <a:latin typeface="Calibri" panose="020F0502020204030204" pitchFamily="34" charset="0"/>
                        </a:rPr>
                        <a:t>Convocar y estudiar  a empresas interesadas en la cobranza de la cartera de CISA</a:t>
                      </a:r>
                      <a:br>
                        <a:rPr lang="es-CO" sz="1100" b="0" i="0" u="none" strike="noStrike" dirty="0">
                          <a:solidFill>
                            <a:srgbClr val="000000"/>
                          </a:solidFill>
                          <a:effectLst/>
                          <a:latin typeface="Calibri" panose="020F0502020204030204" pitchFamily="34" charset="0"/>
                        </a:rPr>
                      </a:br>
                      <a:r>
                        <a:rPr lang="es-CO" sz="1100" b="0" i="0" u="none" strike="noStrike" dirty="0">
                          <a:solidFill>
                            <a:srgbClr val="000000"/>
                          </a:solidFill>
                          <a:effectLst/>
                          <a:latin typeface="Calibri" panose="020F0502020204030204" pitchFamily="34" charset="0"/>
                        </a:rPr>
                        <a:t>Contratar con empresas de cobranza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Contratos formalizados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Gerente de Normalización</a:t>
                      </a:r>
                      <a:r>
                        <a:rPr lang="es-CO" sz="1200" b="0" i="0" u="none" strike="noStrike" baseline="0" dirty="0" smtClean="0">
                          <a:solidFill>
                            <a:schemeClr val="tx1"/>
                          </a:solidFill>
                          <a:effectLst/>
                          <a:latin typeface="Calibri" panose="020F0502020204030204" pitchFamily="34" charset="0"/>
                        </a:rPr>
                        <a:t> de Cartera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41312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161860524"/>
              </p:ext>
            </p:extLst>
          </p:nvPr>
        </p:nvGraphicFramePr>
        <p:xfrm>
          <a:off x="92600" y="437328"/>
          <a:ext cx="11956646" cy="3121004"/>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solidFill>
                      <a:srgbClr val="E83866"/>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Proveer servicios </a:t>
                      </a:r>
                      <a:r>
                        <a:rPr lang="es-CO" sz="1200" b="0" i="0" u="none" strike="noStrike" dirty="0" smtClean="0">
                          <a:solidFill>
                            <a:srgbClr val="000000"/>
                          </a:solidFill>
                          <a:effectLst/>
                          <a:latin typeface="Calibri" panose="020F0502020204030204" pitchFamily="34" charset="0"/>
                        </a:rPr>
                        <a:t>básicos </a:t>
                      </a:r>
                      <a:r>
                        <a:rPr lang="es-CO" sz="1200" b="0" i="0" u="none" strike="noStrike" dirty="0">
                          <a:solidFill>
                            <a:srgbClr val="000000"/>
                          </a:solidFill>
                          <a:effectLst/>
                          <a:latin typeface="Calibri" panose="020F0502020204030204" pitchFamily="34" charset="0"/>
                        </a:rPr>
                        <a:t>necesarios para la gestión de cartera de coactiva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la estructuración y puesta en funcionamiento de los contratos para el software de cobro coactivo y servicio de correspondencia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Contrato firmado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Proyectos/Gerente </a:t>
                      </a:r>
                      <a:r>
                        <a:rPr lang="es-CO" sz="1200" b="0" i="0" u="none" strike="noStrike" dirty="0">
                          <a:solidFill>
                            <a:srgbClr val="000000"/>
                          </a:solidFill>
                          <a:effectLst/>
                          <a:latin typeface="Calibri" panose="020F0502020204030204" pitchFamily="34" charset="0"/>
                        </a:rPr>
                        <a:t>de Recursos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15/01/2018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28/02/2018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Determinar necesidades de interoperabilidad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Determinar, mediante un diagnostico, las necesidades de información para el funcionamiento adecuado del cobro de cartera coactiva.</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de necesidades levantado</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Proyectos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r h="698292">
                <a:tc>
                  <a:txBody>
                    <a:bodyPr/>
                    <a:lstStyle/>
                    <a:p>
                      <a:pPr algn="just" fontAlgn="ctr"/>
                      <a:r>
                        <a:rPr lang="es-CO" sz="1200" b="0" i="0" u="none" strike="noStrike" dirty="0">
                          <a:solidFill>
                            <a:srgbClr val="000000"/>
                          </a:solidFill>
                          <a:effectLst/>
                          <a:latin typeface="Calibri" panose="020F0502020204030204" pitchFamily="34" charset="0"/>
                        </a:rPr>
                        <a:t>Suscribir convenios de interoperabilidad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los acercamientos con diferentes entidades a nivel nacional y territorial (Catastros independientes</a:t>
                      </a:r>
                      <a:r>
                        <a:rPr lang="es-CO" sz="1200" b="0" i="0" u="none" strike="noStrike" dirty="0" smtClean="0">
                          <a:solidFill>
                            <a:srgbClr val="000000"/>
                          </a:solidFill>
                          <a:effectLst/>
                          <a:latin typeface="Calibri" panose="020F0502020204030204" pitchFamily="34" charset="0"/>
                        </a:rPr>
                        <a:t>, DIAN, Min </a:t>
                      </a:r>
                      <a:r>
                        <a:rPr lang="es-CO" sz="1200" b="0" i="0" u="none" strike="noStrike" dirty="0">
                          <a:solidFill>
                            <a:srgbClr val="000000"/>
                          </a:solidFill>
                          <a:effectLst/>
                          <a:latin typeface="Calibri" panose="020F0502020204030204" pitchFamily="34" charset="0"/>
                        </a:rPr>
                        <a:t>Salud</a:t>
                      </a:r>
                      <a:r>
                        <a:rPr lang="es-CO" sz="1200" b="0" i="0" u="none" strike="noStrike" dirty="0" smtClean="0">
                          <a:solidFill>
                            <a:srgbClr val="000000"/>
                          </a:solidFill>
                          <a:effectLst/>
                          <a:latin typeface="Calibri" panose="020F0502020204030204" pitchFamily="34" charset="0"/>
                        </a:rPr>
                        <a:t>, Min </a:t>
                      </a:r>
                      <a:r>
                        <a:rPr lang="es-CO" sz="1200" b="0" i="0" u="none" strike="noStrike" dirty="0">
                          <a:solidFill>
                            <a:srgbClr val="000000"/>
                          </a:solidFill>
                          <a:effectLst/>
                          <a:latin typeface="Calibri" panose="020F0502020204030204" pitchFamily="34" charset="0"/>
                        </a:rPr>
                        <a:t>Transporte</a:t>
                      </a:r>
                      <a:r>
                        <a:rPr lang="es-CO" sz="1200" b="0" i="0" u="none" strike="noStrike" dirty="0" smtClean="0">
                          <a:solidFill>
                            <a:srgbClr val="000000"/>
                          </a:solidFill>
                          <a:effectLst/>
                          <a:latin typeface="Calibri" panose="020F0502020204030204" pitchFamily="34" charset="0"/>
                        </a:rPr>
                        <a:t>, Cámaras </a:t>
                      </a:r>
                      <a:r>
                        <a:rPr lang="es-CO" sz="1200" b="0" i="0" u="none" strike="noStrike" dirty="0">
                          <a:solidFill>
                            <a:srgbClr val="000000"/>
                          </a:solidFill>
                          <a:effectLst/>
                          <a:latin typeface="Calibri" panose="020F0502020204030204" pitchFamily="34" charset="0"/>
                        </a:rPr>
                        <a:t>de Comercio</a:t>
                      </a:r>
                      <a:r>
                        <a:rPr lang="es-CO" sz="1200" b="0" i="0" u="none" strike="noStrike" dirty="0" smtClean="0">
                          <a:solidFill>
                            <a:srgbClr val="000000"/>
                          </a:solidFill>
                          <a:effectLst/>
                          <a:latin typeface="Calibri" panose="020F0502020204030204" pitchFamily="34" charset="0"/>
                        </a:rPr>
                        <a:t>, Agremiaciones</a:t>
                      </a:r>
                      <a:r>
                        <a:rPr lang="es-CO" sz="1200" b="0" i="0" u="none" strike="noStrike" dirty="0">
                          <a:solidFill>
                            <a:srgbClr val="000000"/>
                          </a:solidFill>
                          <a:effectLst/>
                          <a:latin typeface="Calibri" panose="020F0502020204030204" pitchFamily="34" charset="0"/>
                        </a:rPr>
                        <a:t>. )que puedan suministrar información de acuerdo a las necesidades de CISA y generar convenios de interoperabilidad</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Convenios de </a:t>
                      </a:r>
                      <a:r>
                        <a:rPr lang="es-CO" sz="1200" b="0" i="0" u="none" strike="noStrike" dirty="0" smtClean="0">
                          <a:solidFill>
                            <a:srgbClr val="000000"/>
                          </a:solidFill>
                          <a:effectLst/>
                          <a:latin typeface="Calibri" panose="020F0502020204030204" pitchFamily="34" charset="0"/>
                        </a:rPr>
                        <a:t>interoperabilidad </a:t>
                      </a:r>
                      <a:r>
                        <a:rPr lang="es-CO" sz="1200" b="0" i="0" u="none" strike="noStrike" dirty="0">
                          <a:solidFill>
                            <a:srgbClr val="000000"/>
                          </a:solidFill>
                          <a:effectLst/>
                          <a:latin typeface="Calibri" panose="020F0502020204030204" pitchFamily="34" charset="0"/>
                        </a:rPr>
                        <a:t>suscritos</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Vicepresidente de Negocios</a:t>
                      </a:r>
                    </a:p>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Proyectos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02/03/2018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E83866"/>
                      </a:solidFill>
                      <a:prstDash val="solid"/>
                      <a:round/>
                      <a:headEnd type="none" w="med" len="med"/>
                      <a:tailEnd type="none" w="med" len="med"/>
                    </a:lnL>
                    <a:lnR w="6350" cap="flat" cmpd="sng" algn="ctr">
                      <a:solidFill>
                        <a:srgbClr val="E83866"/>
                      </a:solidFill>
                      <a:prstDash val="solid"/>
                      <a:round/>
                      <a:headEnd type="none" w="med" len="med"/>
                      <a:tailEnd type="none" w="med" len="med"/>
                    </a:lnR>
                    <a:lnT w="6350" cap="flat" cmpd="sng" algn="ctr">
                      <a:solidFill>
                        <a:srgbClr val="E83866"/>
                      </a:solidFill>
                      <a:prstDash val="solid"/>
                      <a:round/>
                      <a:headEnd type="none" w="med" len="med"/>
                      <a:tailEnd type="none" w="med" len="med"/>
                    </a:lnT>
                    <a:lnB w="6350" cap="flat" cmpd="sng" algn="ctr">
                      <a:solidFill>
                        <a:srgbClr val="E8386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PROCESOS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363729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4" y="2367897"/>
            <a:ext cx="11870266" cy="3355569"/>
          </a:xfrm>
          <a:prstGeom prst="rect">
            <a:avLst/>
          </a:prstGeom>
        </p:spPr>
      </p:pic>
      <p:sp>
        <p:nvSpPr>
          <p:cNvPr id="9" name="CuadroTexto 8">
            <a:extLst>
              <a:ext uri="{FF2B5EF4-FFF2-40B4-BE49-F238E27FC236}">
                <a16:creationId xmlns:a16="http://schemas.microsoft.com/office/drawing/2014/main" xmlns="" id="{3C11998A-187B-4E18-96A1-B5AF69D7F5E5}"/>
              </a:ext>
            </a:extLst>
          </p:cNvPr>
          <p:cNvSpPr txBox="1"/>
          <p:nvPr/>
        </p:nvSpPr>
        <p:spPr>
          <a:xfrm>
            <a:off x="3317056" y="3102623"/>
            <a:ext cx="2189987" cy="707310"/>
          </a:xfrm>
          <a:prstGeom prst="rect">
            <a:avLst/>
          </a:prstGeom>
          <a:noFill/>
        </p:spPr>
        <p:txBody>
          <a:bodyPr wrap="square" rtlCol="0">
            <a:spAutoFit/>
          </a:bodyPr>
          <a:lstStyle/>
          <a:p>
            <a:pPr algn="just"/>
            <a:r>
              <a:rPr lang="es-ES" sz="1332" dirty="0">
                <a:solidFill>
                  <a:schemeClr val="bg1">
                    <a:lumMod val="50000"/>
                  </a:schemeClr>
                </a:solidFill>
                <a:latin typeface="Arial" panose="020B0604020202020204" pitchFamily="34" charset="0"/>
                <a:cs typeface="Arial" panose="020B0604020202020204" pitchFamily="34" charset="0"/>
              </a:rPr>
              <a:t>Ofrecemos soluciones efectivas para la gestión de activos del Estado</a:t>
            </a:r>
            <a:endParaRPr lang="es-CO" sz="1332" dirty="0">
              <a:solidFill>
                <a:schemeClr val="bg1">
                  <a:lumMod val="50000"/>
                </a:schemeClr>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953F70BD-FF08-4041-90FF-84AE19AEA6FA}"/>
              </a:ext>
            </a:extLst>
          </p:cNvPr>
          <p:cNvSpPr txBox="1"/>
          <p:nvPr/>
        </p:nvSpPr>
        <p:spPr>
          <a:xfrm>
            <a:off x="5711930" y="3102623"/>
            <a:ext cx="2485580" cy="1599540"/>
          </a:xfrm>
          <a:prstGeom prst="rect">
            <a:avLst/>
          </a:prstGeom>
          <a:noFill/>
        </p:spPr>
        <p:txBody>
          <a:bodyPr wrap="square" rtlCol="0">
            <a:spAutoFit/>
          </a:bodyPr>
          <a:lstStyle/>
          <a:p>
            <a:pPr algn="just"/>
            <a:r>
              <a:rPr lang="es-ES" sz="1399" dirty="0">
                <a:solidFill>
                  <a:schemeClr val="bg1">
                    <a:lumMod val="50000"/>
                  </a:schemeClr>
                </a:solidFill>
                <a:latin typeface="Arial" panose="020B0604020202020204" pitchFamily="34" charset="0"/>
                <a:cs typeface="Arial" panose="020B0604020202020204" pitchFamily="34" charset="0"/>
              </a:rPr>
              <a:t>En el 2018, CISA será reconocida como el Aliado Estratégico de las entidades del Estado en la gestión rentable de activos públicos, altos estándares de servicio y  transparencia</a:t>
            </a:r>
            <a:endParaRPr lang="es-CO" sz="1399" dirty="0">
              <a:solidFill>
                <a:schemeClr val="bg1">
                  <a:lumMod val="50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xmlns="" id="{05254B85-C1A6-4421-933E-85FB79EBC6AD}"/>
              </a:ext>
            </a:extLst>
          </p:cNvPr>
          <p:cNvSpPr/>
          <p:nvPr/>
        </p:nvSpPr>
        <p:spPr>
          <a:xfrm>
            <a:off x="605300" y="5538800"/>
            <a:ext cx="3033203" cy="369332"/>
          </a:xfrm>
          <a:prstGeom prst="rect">
            <a:avLst/>
          </a:prstGeom>
        </p:spPr>
        <p:txBody>
          <a:bodyPr wrap="none">
            <a:spAutoFit/>
          </a:bodyPr>
          <a:lstStyle/>
          <a:p>
            <a:r>
              <a:rPr lang="es-CO" dirty="0" smtClean="0">
                <a:solidFill>
                  <a:srgbClr val="7030A0"/>
                </a:solidFill>
              </a:rPr>
              <a:t>Descripción </a:t>
            </a:r>
            <a:r>
              <a:rPr lang="es-CO" dirty="0">
                <a:solidFill>
                  <a:srgbClr val="7030A0"/>
                </a:solidFill>
              </a:rPr>
              <a:t>de su ser y hacer </a:t>
            </a:r>
          </a:p>
        </p:txBody>
      </p:sp>
      <p:sp>
        <p:nvSpPr>
          <p:cNvPr id="11" name="CuadroTexto 10">
            <a:extLst>
              <a:ext uri="{FF2B5EF4-FFF2-40B4-BE49-F238E27FC236}">
                <a16:creationId xmlns:a16="http://schemas.microsoft.com/office/drawing/2014/main" xmlns="" id="{5608C99E-B0A8-4472-B35C-3B38652581E6}"/>
              </a:ext>
            </a:extLst>
          </p:cNvPr>
          <p:cNvSpPr txBox="1"/>
          <p:nvPr/>
        </p:nvSpPr>
        <p:spPr>
          <a:xfrm>
            <a:off x="5639" y="-60470"/>
            <a:ext cx="8365879"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MISIÓN Y VISIÓN</a:t>
            </a:r>
            <a:endParaRPr lang="es-CO" sz="2800" b="1" dirty="0">
              <a:solidFill>
                <a:srgbClr val="00665E"/>
              </a:solidFill>
              <a:latin typeface="Arial Narrow" panose="020B0606020202030204" pitchFamily="34" charset="0"/>
            </a:endParaRPr>
          </a:p>
        </p:txBody>
      </p:sp>
      <p:sp>
        <p:nvSpPr>
          <p:cNvPr id="12" name="Rectángulo 11">
            <a:extLst>
              <a:ext uri="{FF2B5EF4-FFF2-40B4-BE49-F238E27FC236}">
                <a16:creationId xmlns="" xmlns:a16="http://schemas.microsoft.com/office/drawing/2014/main" id="{05254B85-C1A6-4421-933E-85FB79EBC6AD}"/>
              </a:ext>
            </a:extLst>
          </p:cNvPr>
          <p:cNvSpPr/>
          <p:nvPr/>
        </p:nvSpPr>
        <p:spPr>
          <a:xfrm>
            <a:off x="7124633" y="5538800"/>
            <a:ext cx="2614818" cy="369332"/>
          </a:xfrm>
          <a:prstGeom prst="rect">
            <a:avLst/>
          </a:prstGeom>
        </p:spPr>
        <p:txBody>
          <a:bodyPr wrap="none">
            <a:spAutoFit/>
          </a:bodyPr>
          <a:lstStyle/>
          <a:p>
            <a:r>
              <a:rPr lang="es-CO" dirty="0" smtClean="0">
                <a:solidFill>
                  <a:srgbClr val="007468"/>
                </a:solidFill>
              </a:rPr>
              <a:t>Su </a:t>
            </a:r>
            <a:r>
              <a:rPr lang="es-CO" dirty="0">
                <a:solidFill>
                  <a:srgbClr val="007468"/>
                </a:solidFill>
              </a:rPr>
              <a:t>enfoque hacia el </a:t>
            </a:r>
            <a:r>
              <a:rPr lang="es-CO" dirty="0" smtClean="0">
                <a:solidFill>
                  <a:srgbClr val="007468"/>
                </a:solidFill>
              </a:rPr>
              <a:t>futuro</a:t>
            </a:r>
            <a:endParaRPr lang="es-CO" dirty="0">
              <a:solidFill>
                <a:srgbClr val="007468"/>
              </a:solidFill>
            </a:endParaRPr>
          </a:p>
        </p:txBody>
      </p:sp>
      <p:sp>
        <p:nvSpPr>
          <p:cNvPr id="13" name="Flecha derecha 12">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lecha derecha 13">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369692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954107"/>
          </a:xfrm>
          <a:prstGeom prst="rect">
            <a:avLst/>
          </a:prstGeom>
          <a:noFill/>
        </p:spPr>
        <p:txBody>
          <a:bodyPr wrap="square" rtlCol="0">
            <a:spAutoFit/>
          </a:bodyPr>
          <a:lstStyle/>
          <a:p>
            <a:pPr fontAlgn="ctr"/>
            <a:r>
              <a:rPr lang="es-CO" sz="2800" b="1" dirty="0">
                <a:solidFill>
                  <a:srgbClr val="FDC21C"/>
                </a:solidFill>
                <a:latin typeface="Calibri" panose="020F0502020204030204" pitchFamily="34" charset="0"/>
              </a:rPr>
              <a:t>Diseñar el Modelo de Gestión del Talento Humano para CISA</a:t>
            </a:r>
          </a:p>
        </p:txBody>
      </p:sp>
      <p:graphicFrame>
        <p:nvGraphicFramePr>
          <p:cNvPr id="7" name="Tabla 6"/>
          <p:cNvGraphicFramePr>
            <a:graphicFrameLocks noGrp="1"/>
          </p:cNvGraphicFramePr>
          <p:nvPr>
            <p:extLst>
              <p:ext uri="{D42A27DB-BD31-4B8C-83A1-F6EECF244321}">
                <p14:modId xmlns:p14="http://schemas.microsoft.com/office/powerpoint/2010/main" val="1345190042"/>
              </p:ext>
            </p:extLst>
          </p:nvPr>
        </p:nvGraphicFramePr>
        <p:xfrm>
          <a:off x="200626" y="1661947"/>
          <a:ext cx="11872841" cy="1524000"/>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CISA a la fecha no cuenta con un modelo de gestión humana armonizado con altos </a:t>
                      </a:r>
                      <a:r>
                        <a:rPr lang="es-CO" sz="1200" b="0" i="0" u="none" strike="noStrike" dirty="0" smtClean="0">
                          <a:solidFill>
                            <a:srgbClr val="000000"/>
                          </a:solidFill>
                          <a:effectLst/>
                          <a:latin typeface="Calibri" panose="020F0502020204030204" pitchFamily="34" charset="0"/>
                        </a:rPr>
                        <a:t>estándares </a:t>
                      </a:r>
                      <a:r>
                        <a:rPr lang="es-CO" sz="1200" b="0" i="0" u="none" strike="noStrike" dirty="0">
                          <a:solidFill>
                            <a:srgbClr val="000000"/>
                          </a:solidFill>
                          <a:effectLst/>
                          <a:latin typeface="Calibri" panose="020F0502020204030204" pitchFamily="34" charset="0"/>
                        </a:rPr>
                        <a:t>que le permita manejar de manera eficiente el talento humano.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Implementar un Modelo de Gestión Humana, adaptado a las necesidades de la entidad que le permita operar con personal que cuente con las competencias integrales para garantizar el cumplimiento de los objetivos institucionales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Analizar los procesos de selección por competencias, Gestión del desarrollo humano y profesional, gestión de la compensación y gestión del desempeño, con el fin de formular un modelo adaptable a la entidad, con políticas claras y mediciones precisas.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Gerencia de Recursos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 APRENDIZAJE</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799957383"/>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mejora en la calificación de gestión del desempeño organizacional</a:t>
                      </a: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57205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760452155"/>
              </p:ext>
            </p:extLst>
          </p:nvPr>
        </p:nvGraphicFramePr>
        <p:xfrm>
          <a:off x="92600" y="437328"/>
          <a:ext cx="11956646" cy="4967376"/>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Redefinir competencias tipo de los colaboradores de CISA alineadas a la estrategia</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Ajuste y actualización</a:t>
                      </a:r>
                      <a:r>
                        <a:rPr lang="es-CO" sz="1200" b="0" i="0" u="none" strike="noStrike" baseline="0" dirty="0" smtClean="0">
                          <a:solidFill>
                            <a:srgbClr val="000000"/>
                          </a:solidFill>
                          <a:effectLst/>
                          <a:latin typeface="Calibri" panose="020F0502020204030204" pitchFamily="34" charset="0"/>
                        </a:rPr>
                        <a:t> del </a:t>
                      </a:r>
                      <a:r>
                        <a:rPr lang="es-CO" sz="1200" b="0" i="0" u="none" strike="noStrike" dirty="0" smtClean="0">
                          <a:solidFill>
                            <a:srgbClr val="000000"/>
                          </a:solidFill>
                          <a:effectLst/>
                          <a:latin typeface="Calibri" panose="020F0502020204030204" pitchFamily="34" charset="0"/>
                        </a:rPr>
                        <a:t>Proceso</a:t>
                      </a:r>
                      <a:r>
                        <a:rPr lang="es-CO" sz="1200" b="0" i="0" u="none" strike="noStrike" baseline="0" dirty="0">
                          <a:solidFill>
                            <a:srgbClr val="000000"/>
                          </a:solidFill>
                          <a:effectLst/>
                          <a:latin typeface="Calibri" panose="020F0502020204030204" pitchFamily="34" charset="0"/>
                        </a:rPr>
                        <a:t> </a:t>
                      </a:r>
                      <a:r>
                        <a:rPr lang="es-CO" sz="1200" b="0" i="0" u="none" strike="noStrike" baseline="0" dirty="0" smtClean="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Selección </a:t>
                      </a:r>
                      <a:r>
                        <a:rPr lang="es-CO" sz="1200" b="0" i="0" u="none" strike="noStrike" dirty="0">
                          <a:solidFill>
                            <a:srgbClr val="000000"/>
                          </a:solidFill>
                          <a:effectLst/>
                          <a:latin typeface="Calibri" panose="020F0502020204030204" pitchFamily="34" charset="0"/>
                        </a:rPr>
                        <a:t>por Competencias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Competencias organizacionales documentadas y formalizadas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Recursos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31/07/2018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r h="965200">
                <a:tc>
                  <a:txBody>
                    <a:bodyPr/>
                    <a:lstStyle/>
                    <a:p>
                      <a:pPr algn="just" fontAlgn="ctr"/>
                      <a:r>
                        <a:rPr lang="es-CO" sz="1200" b="0" i="0" u="none" strike="noStrike">
                          <a:solidFill>
                            <a:srgbClr val="000000"/>
                          </a:solidFill>
                          <a:effectLst/>
                          <a:latin typeface="Calibri" panose="020F0502020204030204" pitchFamily="34" charset="0"/>
                        </a:rPr>
                        <a:t>Adecuar el proceso selección de personal con base en las competencias definidas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Ajuste y actualización del Proceso de </a:t>
                      </a:r>
                      <a:r>
                        <a:rPr lang="es-CO" sz="1200" b="0" i="0" u="none" strike="noStrike" dirty="0">
                          <a:solidFill>
                            <a:srgbClr val="000000"/>
                          </a:solidFill>
                          <a:effectLst/>
                          <a:latin typeface="Calibri" panose="020F0502020204030204" pitchFamily="34" charset="0"/>
                        </a:rPr>
                        <a:t>Selección por Competencias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Circular 24 ajustada</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Recursos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31/07/2018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Analizar los gaps en lo referente a las competencias integrales tanto por área como por persona y Generar el plan individual de desarrollo y desempeño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Proceso: Gestión del desarrollo humano y profesional</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Plan Individual formulado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Recursos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01/01/2018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31/03/2018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Formular e implementar el plan anual de capacitaciones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Proceso: Gestión del desarrollo humano y profesional</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PAC ejecutado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de Recursos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01/04/2018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30/09/2018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Realizar evaluaciones de desempeño y toma de acciones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Proceso: Gestión del desarrollo humano y profesional</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Informe gerencial de desempeño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Gerente de Recursos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01/10/2018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 APRENDIZAJE</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416889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523220"/>
          </a:xfrm>
          <a:prstGeom prst="rect">
            <a:avLst/>
          </a:prstGeom>
          <a:noFill/>
        </p:spPr>
        <p:txBody>
          <a:bodyPr wrap="square" rtlCol="0">
            <a:spAutoFit/>
          </a:bodyPr>
          <a:lstStyle/>
          <a:p>
            <a:pPr fontAlgn="ctr"/>
            <a:r>
              <a:rPr lang="es-CO" sz="2800" b="1" dirty="0">
                <a:solidFill>
                  <a:srgbClr val="FDC21C"/>
                </a:solidFill>
                <a:latin typeface="Calibri" panose="020F0502020204030204" pitchFamily="34" charset="0"/>
              </a:rPr>
              <a:t>Fortalecer el liderazgo basado en la confianza</a:t>
            </a:r>
          </a:p>
        </p:txBody>
      </p:sp>
      <p:graphicFrame>
        <p:nvGraphicFramePr>
          <p:cNvPr id="7" name="Tabla 6"/>
          <p:cNvGraphicFramePr>
            <a:graphicFrameLocks noGrp="1"/>
          </p:cNvGraphicFramePr>
          <p:nvPr>
            <p:extLst>
              <p:ext uri="{D42A27DB-BD31-4B8C-83A1-F6EECF244321}">
                <p14:modId xmlns:p14="http://schemas.microsoft.com/office/powerpoint/2010/main" val="2191378225"/>
              </p:ext>
            </p:extLst>
          </p:nvPr>
        </p:nvGraphicFramePr>
        <p:xfrm>
          <a:off x="200626" y="1661947"/>
          <a:ext cx="11872841" cy="1531193"/>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Se han percibido debilidades en la manera como los líderes direccionan a la Entidad en todos sus niveles, perdiendo la inspiración que debe generar en los colaboradores de la organización</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Fortalecer competencias de liderazgo que permitan generar confianza en la alta dirección</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Realizar una </a:t>
                      </a:r>
                      <a:r>
                        <a:rPr lang="es-CO" sz="1200" b="0" i="0" u="none" strike="noStrike" dirty="0" smtClean="0">
                          <a:solidFill>
                            <a:srgbClr val="000000"/>
                          </a:solidFill>
                          <a:effectLst/>
                          <a:latin typeface="Calibri" panose="020F0502020204030204" pitchFamily="34" charset="0"/>
                        </a:rPr>
                        <a:t>análisis </a:t>
                      </a:r>
                      <a:r>
                        <a:rPr lang="es-CO" sz="1200" b="0" i="0" u="none" strike="noStrike" dirty="0">
                          <a:solidFill>
                            <a:srgbClr val="000000"/>
                          </a:solidFill>
                          <a:effectLst/>
                          <a:latin typeface="Calibri" panose="020F0502020204030204" pitchFamily="34" charset="0"/>
                        </a:rPr>
                        <a:t>de los resultados sobre liderazgo en la institución, basado en esto, diseñar acciones que permitan fortalecer el liderazgo basado en la confianza.</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r>
                        <a:rPr lang="es-CO" sz="1200" b="0" i="0" u="none" strike="noStrike" dirty="0">
                          <a:solidFill>
                            <a:srgbClr val="000000"/>
                          </a:solidFill>
                          <a:effectLst/>
                          <a:latin typeface="Calibri" panose="020F0502020204030204" pitchFamily="34" charset="0"/>
                        </a:rPr>
                        <a:t>Gerencia de Recursos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 APRENDIZAJE</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825959084"/>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 de mejora en la percepción de líderes</a:t>
                      </a: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c>
                  <a:txBody>
                    <a:bodyPr/>
                    <a:lstStyle/>
                    <a:p>
                      <a:pPr algn="ctr" fontAlgn="ctr"/>
                      <a:r>
                        <a:rPr lang="es-CO" sz="1200" b="0" i="0" u="none" strike="noStrike" dirty="0" smtClean="0">
                          <a:solidFill>
                            <a:schemeClr val="tx1"/>
                          </a:solidFill>
                          <a:effectLst/>
                          <a:latin typeface="Calibri" panose="020F0502020204030204" pitchFamily="34" charset="0"/>
                        </a:rPr>
                        <a:t>Por definir</a:t>
                      </a:r>
                      <a:endParaRPr lang="es-CO" sz="1200" b="0" i="0" u="none" strike="noStrike" dirty="0">
                        <a:solidFill>
                          <a:schemeClr val="tx1"/>
                        </a:solidFill>
                        <a:effectLst/>
                        <a:latin typeface="Calibri" panose="020F0502020204030204" pitchFamily="34" charset="0"/>
                      </a:endParaRPr>
                    </a:p>
                  </a:txBody>
                  <a:tcPr marL="45720" marR="45720" anchor="ctr">
                    <a:lnL w="9525" cap="flat" cmpd="sng" algn="ctr">
                      <a:solidFill>
                        <a:srgbClr val="FDC21C"/>
                      </a:solidFill>
                      <a:prstDash val="solid"/>
                      <a:round/>
                      <a:headEnd type="none" w="med" len="med"/>
                      <a:tailEnd type="none" w="med" len="med"/>
                    </a:lnL>
                    <a:lnR w="9525" cap="flat" cmpd="sng" algn="ctr">
                      <a:solidFill>
                        <a:srgbClr val="FDC21C"/>
                      </a:solidFill>
                      <a:prstDash val="solid"/>
                      <a:round/>
                      <a:headEnd type="none" w="med" len="med"/>
                      <a:tailEnd type="none" w="med" len="med"/>
                    </a:lnR>
                    <a:lnT w="9525" cap="flat" cmpd="sng" algn="ctr">
                      <a:solidFill>
                        <a:srgbClr val="FDC21C"/>
                      </a:solidFill>
                      <a:prstDash val="solid"/>
                      <a:round/>
                      <a:headEnd type="none" w="med" len="med"/>
                      <a:tailEnd type="none" w="med" len="med"/>
                    </a:lnT>
                    <a:lnB w="9525" cap="flat" cmpd="sng" algn="ctr">
                      <a:solidFill>
                        <a:srgbClr val="FDC21C"/>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53692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32957038"/>
              </p:ext>
            </p:extLst>
          </p:nvPr>
        </p:nvGraphicFramePr>
        <p:xfrm>
          <a:off x="92600" y="437328"/>
          <a:ext cx="11956646" cy="3080364"/>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solidFill>
                      <a:srgbClr val="FDC21C"/>
                    </a:solidFill>
                  </a:tcPr>
                </a:tc>
              </a:tr>
              <a:tr h="898712">
                <a:tc>
                  <a:txBody>
                    <a:bodyPr/>
                    <a:lstStyle/>
                    <a:p>
                      <a:pPr algn="just" fontAlgn="ctr"/>
                      <a:r>
                        <a:rPr lang="es-CO" sz="1200" b="0" i="0" u="none" strike="noStrike" dirty="0">
                          <a:solidFill>
                            <a:srgbClr val="000000"/>
                          </a:solidFill>
                          <a:effectLst/>
                          <a:latin typeface="Calibri" panose="020F0502020204030204" pitchFamily="34" charset="0"/>
                        </a:rPr>
                        <a:t>Generar diagnóstico sobre liderazgo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a:solidFill>
                            <a:srgbClr val="000000"/>
                          </a:solidFill>
                          <a:effectLst/>
                          <a:latin typeface="Calibri" panose="020F0502020204030204" pitchFamily="34" charset="0"/>
                        </a:rPr>
                        <a:t>El diagnostico se elabora basado en los resultados de la encuesta de felicidad corporativa, evaluación de riesgo psicosocial y evaluación del desempeño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smtClean="0">
                          <a:solidFill>
                            <a:srgbClr val="000000"/>
                          </a:solidFill>
                          <a:effectLst/>
                          <a:latin typeface="Calibri" panose="020F0502020204030204" pitchFamily="34" charset="0"/>
                        </a:rPr>
                        <a:t>Diagnóstico </a:t>
                      </a:r>
                      <a:r>
                        <a:rPr lang="es-CO" sz="1200" b="0" i="0" u="none" strike="noStrike" dirty="0">
                          <a:solidFill>
                            <a:srgbClr val="000000"/>
                          </a:solidFill>
                          <a:effectLst/>
                          <a:latin typeface="Calibri" panose="020F0502020204030204" pitchFamily="34" charset="0"/>
                        </a:rPr>
                        <a:t>elaborado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dirty="0" smtClean="0">
                          <a:solidFill>
                            <a:srgbClr val="000000"/>
                          </a:solidFill>
                          <a:effectLst/>
                          <a:latin typeface="Calibri" panose="020F0502020204030204" pitchFamily="34" charset="0"/>
                        </a:rPr>
                        <a:t>Gerente </a:t>
                      </a:r>
                      <a:r>
                        <a:rPr lang="es-CO" sz="1100" b="0" i="0" u="none" strike="noStrike" dirty="0">
                          <a:solidFill>
                            <a:srgbClr val="000000"/>
                          </a:solidFill>
                          <a:effectLst/>
                          <a:latin typeface="Calibri" panose="020F0502020204030204" pitchFamily="34" charset="0"/>
                        </a:rPr>
                        <a:t>de Recursos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01/01/2018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15/02/2018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r h="965200">
                <a:tc>
                  <a:txBody>
                    <a:bodyPr/>
                    <a:lstStyle/>
                    <a:p>
                      <a:pPr algn="just" fontAlgn="ctr"/>
                      <a:r>
                        <a:rPr lang="es-CO" sz="1200" b="0" i="0" u="none" strike="noStrike">
                          <a:solidFill>
                            <a:srgbClr val="000000"/>
                          </a:solidFill>
                          <a:effectLst/>
                          <a:latin typeface="Calibri" panose="020F0502020204030204" pitchFamily="34" charset="0"/>
                        </a:rPr>
                        <a:t>Realizar actividades de liderazgo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actividades enfocadas en el desarrollo de competencias de liderazgo basadas en la confianza</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Actividades desarrolladas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dirty="0" smtClean="0">
                          <a:solidFill>
                            <a:srgbClr val="000000"/>
                          </a:solidFill>
                          <a:effectLst/>
                          <a:latin typeface="Calibri" panose="020F0502020204030204" pitchFamily="34" charset="0"/>
                        </a:rPr>
                        <a:t>Gerente </a:t>
                      </a:r>
                      <a:r>
                        <a:rPr lang="es-CO" sz="1100" b="0" i="0" u="none" strike="noStrike" dirty="0">
                          <a:solidFill>
                            <a:srgbClr val="000000"/>
                          </a:solidFill>
                          <a:effectLst/>
                          <a:latin typeface="Calibri" panose="020F0502020204030204" pitchFamily="34" charset="0"/>
                        </a:rPr>
                        <a:t>de Recursos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01/02/2018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31/08/2018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Realizar la medición de control y toma de decisiones</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Realizar medición de felicidad corporativa, evaluación de riesgo psicosocial y evaluación del desempeño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Informe gerencial de liderazgo</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dirty="0" smtClean="0">
                          <a:solidFill>
                            <a:srgbClr val="000000"/>
                          </a:solidFill>
                          <a:effectLst/>
                          <a:latin typeface="Calibri" panose="020F0502020204030204" pitchFamily="34" charset="0"/>
                        </a:rPr>
                        <a:t>Gerente </a:t>
                      </a:r>
                      <a:r>
                        <a:rPr lang="es-CO" sz="1100" b="0" i="0" u="none" strike="noStrike" dirty="0">
                          <a:solidFill>
                            <a:srgbClr val="000000"/>
                          </a:solidFill>
                          <a:effectLst/>
                          <a:latin typeface="Calibri" panose="020F0502020204030204" pitchFamily="34" charset="0"/>
                        </a:rPr>
                        <a:t>de </a:t>
                      </a:r>
                      <a:r>
                        <a:rPr lang="es-CO" sz="1100" b="0" i="0" u="none" strike="noStrike" dirty="0" smtClean="0">
                          <a:solidFill>
                            <a:srgbClr val="000000"/>
                          </a:solidFill>
                          <a:effectLst/>
                          <a:latin typeface="Calibri" panose="020F0502020204030204" pitchFamily="34" charset="0"/>
                        </a:rPr>
                        <a:t>Recursos</a:t>
                      </a:r>
                      <a:endParaRPr lang="es-CO" sz="1100" b="0" i="0" u="none" strike="noStrike" dirty="0">
                        <a:solidFill>
                          <a:srgbClr val="000000"/>
                        </a:solidFill>
                        <a:effectLst/>
                        <a:latin typeface="Calibri" panose="020F0502020204030204" pitchFamily="34" charset="0"/>
                      </a:endParaRP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01/10/2018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FDC21C"/>
                      </a:solidFill>
                      <a:prstDash val="solid"/>
                      <a:round/>
                      <a:headEnd type="none" w="med" len="med"/>
                      <a:tailEnd type="none" w="med" len="med"/>
                    </a:lnL>
                    <a:lnR w="6350" cap="flat" cmpd="sng" algn="ctr">
                      <a:solidFill>
                        <a:srgbClr val="FDC21C"/>
                      </a:solidFill>
                      <a:prstDash val="solid"/>
                      <a:round/>
                      <a:headEnd type="none" w="med" len="med"/>
                      <a:tailEnd type="none" w="med" len="med"/>
                    </a:lnR>
                    <a:lnT w="6350" cap="flat" cmpd="sng" algn="ctr">
                      <a:solidFill>
                        <a:srgbClr val="FDC21C"/>
                      </a:solidFill>
                      <a:prstDash val="solid"/>
                      <a:round/>
                      <a:headEnd type="none" w="med" len="med"/>
                      <a:tailEnd type="none" w="med" len="med"/>
                    </a:lnT>
                    <a:lnB w="6350" cap="flat" cmpd="sng" algn="ctr">
                      <a:solidFill>
                        <a:srgbClr val="FDC21C"/>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 APRENDIZAJE</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376414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3330" y="2474506"/>
            <a:ext cx="10181267" cy="913135"/>
          </a:xfrm>
          <a:prstGeom prst="rect">
            <a:avLst/>
          </a:prstGeom>
          <a:noFill/>
        </p:spPr>
        <p:txBody>
          <a:bodyPr wrap="square" rtlCol="0">
            <a:spAutoFit/>
          </a:bodyPr>
          <a:lstStyle/>
          <a:p>
            <a:pPr defTabSz="609585">
              <a:lnSpc>
                <a:spcPct val="80000"/>
              </a:lnSpc>
            </a:pPr>
            <a:r>
              <a:rPr lang="en-US" sz="6667" b="1" dirty="0" smtClean="0">
                <a:solidFill>
                  <a:prstClr val="white"/>
                </a:solidFill>
                <a:latin typeface="Arial Narrow Bold"/>
                <a:cs typeface="Arial Narrow Bold"/>
              </a:rPr>
              <a:t>Gracias </a:t>
            </a:r>
            <a:r>
              <a:rPr lang="en-US" sz="6667" b="1" dirty="0" err="1" smtClean="0">
                <a:solidFill>
                  <a:prstClr val="white"/>
                </a:solidFill>
                <a:latin typeface="Arial Narrow Bold"/>
                <a:cs typeface="Arial Narrow Bold"/>
              </a:rPr>
              <a:t>por</a:t>
            </a:r>
            <a:r>
              <a:rPr lang="en-US" sz="6667" b="1" dirty="0" smtClean="0">
                <a:solidFill>
                  <a:prstClr val="white"/>
                </a:solidFill>
                <a:latin typeface="Arial Narrow Bold"/>
                <a:cs typeface="Arial Narrow Bold"/>
              </a:rPr>
              <a:t> </a:t>
            </a:r>
            <a:r>
              <a:rPr lang="en-US" sz="6667" b="1" dirty="0" err="1" smtClean="0">
                <a:solidFill>
                  <a:prstClr val="white"/>
                </a:solidFill>
                <a:latin typeface="Arial Narrow Bold"/>
                <a:cs typeface="Arial Narrow Bold"/>
              </a:rPr>
              <a:t>su</a:t>
            </a:r>
            <a:r>
              <a:rPr lang="en-US" sz="6667" b="1" dirty="0" smtClean="0">
                <a:solidFill>
                  <a:prstClr val="white"/>
                </a:solidFill>
                <a:latin typeface="Arial Narrow Bold"/>
                <a:cs typeface="Arial Narrow Bold"/>
              </a:rPr>
              <a:t> </a:t>
            </a:r>
            <a:r>
              <a:rPr lang="en-US" sz="6667" b="1" dirty="0" err="1" smtClean="0">
                <a:solidFill>
                  <a:prstClr val="white"/>
                </a:solidFill>
                <a:latin typeface="Arial Narrow Bold"/>
                <a:cs typeface="Arial Narrow Bold"/>
              </a:rPr>
              <a:t>Atención</a:t>
            </a:r>
            <a:endParaRPr lang="en-US" sz="6667" b="1" dirty="0">
              <a:solidFill>
                <a:srgbClr val="00645F"/>
              </a:solidFill>
              <a:latin typeface="Arial Narrow Bold"/>
              <a:cs typeface="Arial Narrow Bold"/>
            </a:endParaRPr>
          </a:p>
        </p:txBody>
      </p:sp>
    </p:spTree>
    <p:extLst>
      <p:ext uri="{BB962C8B-B14F-4D97-AF65-F5344CB8AC3E}">
        <p14:creationId xmlns:p14="http://schemas.microsoft.com/office/powerpoint/2010/main" val="3166356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78BFBF28-4602-4566-814B-FCE03E781BC4}"/>
              </a:ext>
            </a:extLst>
          </p:cNvPr>
          <p:cNvSpPr txBox="1"/>
          <p:nvPr/>
        </p:nvSpPr>
        <p:spPr>
          <a:xfrm>
            <a:off x="68247" y="-66700"/>
            <a:ext cx="6671219" cy="954107"/>
          </a:xfrm>
          <a:prstGeom prst="rect">
            <a:avLst/>
          </a:prstGeom>
          <a:noFill/>
        </p:spPr>
        <p:txBody>
          <a:bodyPr wrap="square" rtlCol="0">
            <a:spAutoFit/>
          </a:bodyPr>
          <a:lstStyle>
            <a:defPPr>
              <a:defRPr lang="es-ES_tradnl"/>
            </a:defPPr>
            <a:lvl1pPr>
              <a:defRPr sz="2800" b="1">
                <a:solidFill>
                  <a:srgbClr val="00665E"/>
                </a:solidFill>
                <a:latin typeface="Arial Narrow" panose="020B0606020202030204" pitchFamily="34" charset="0"/>
              </a:defRPr>
            </a:lvl1pPr>
          </a:lstStyle>
          <a:p>
            <a:r>
              <a:rPr lang="es-CO" smtClean="0"/>
              <a:t>LINEAMIENTOS ESTRATÉGICOS 2015-2018 *</a:t>
            </a:r>
          </a:p>
          <a:p>
            <a:endParaRPr lang="es-CO" dirty="0"/>
          </a:p>
        </p:txBody>
      </p:sp>
      <p:sp>
        <p:nvSpPr>
          <p:cNvPr id="2" name="Rectángulo 1"/>
          <p:cNvSpPr/>
          <p:nvPr/>
        </p:nvSpPr>
        <p:spPr>
          <a:xfrm>
            <a:off x="0" y="6515494"/>
            <a:ext cx="10049934" cy="276999"/>
          </a:xfrm>
          <a:prstGeom prst="rect">
            <a:avLst/>
          </a:prstGeom>
        </p:spPr>
        <p:txBody>
          <a:bodyPr wrap="square">
            <a:spAutoFit/>
          </a:bodyPr>
          <a:lstStyle/>
          <a:p>
            <a:r>
              <a:rPr lang="es-CO" sz="1200" dirty="0" smtClean="0"/>
              <a:t>*Grandes Líneas </a:t>
            </a:r>
            <a:r>
              <a:rPr lang="es-CO" sz="1200" dirty="0"/>
              <a:t>de Acción Definidas por la Junta Directiva en Reunión del 20 de Mayo de 2014</a:t>
            </a:r>
          </a:p>
        </p:txBody>
      </p:sp>
      <p:sp>
        <p:nvSpPr>
          <p:cNvPr id="3" name="Elipse 2"/>
          <p:cNvSpPr/>
          <p:nvPr/>
        </p:nvSpPr>
        <p:spPr>
          <a:xfrm>
            <a:off x="10174147" y="5937813"/>
            <a:ext cx="312516" cy="3240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71" y="408500"/>
            <a:ext cx="10529220" cy="6194691"/>
          </a:xfrm>
          <a:prstGeom prst="rect">
            <a:avLst/>
          </a:prstGeom>
        </p:spPr>
      </p:pic>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derecha 6">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33039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91" y="2359056"/>
            <a:ext cx="3650287" cy="3336346"/>
          </a:xfrm>
          <a:prstGeom prst="rect">
            <a:avLst/>
          </a:prstGeom>
        </p:spPr>
      </p:pic>
      <p:sp>
        <p:nvSpPr>
          <p:cNvPr id="7" name="Rectángulo 6">
            <a:extLst>
              <a:ext uri="{FF2B5EF4-FFF2-40B4-BE49-F238E27FC236}">
                <a16:creationId xmlns:a16="http://schemas.microsoft.com/office/drawing/2014/main" xmlns="" id="{2D53907B-7A0D-4F7C-A358-50A80FCCEBE3}"/>
              </a:ext>
            </a:extLst>
          </p:cNvPr>
          <p:cNvSpPr/>
          <p:nvPr/>
        </p:nvSpPr>
        <p:spPr>
          <a:xfrm>
            <a:off x="357742" y="672239"/>
            <a:ext cx="2722726" cy="1477328"/>
          </a:xfrm>
          <a:prstGeom prst="rect">
            <a:avLst/>
          </a:prstGeom>
        </p:spPr>
        <p:txBody>
          <a:bodyPr wrap="square">
            <a:spAutoFit/>
          </a:bodyPr>
          <a:lstStyle/>
          <a:p>
            <a:r>
              <a:rPr lang="es-CO" dirty="0" smtClean="0">
                <a:solidFill>
                  <a:srgbClr val="CC0000"/>
                </a:solidFill>
              </a:rPr>
              <a:t>Nuestra MEGA</a:t>
            </a:r>
            <a:r>
              <a:rPr lang="es-CO" dirty="0">
                <a:solidFill>
                  <a:srgbClr val="CC0000"/>
                </a:solidFill>
              </a:rPr>
              <a:t>: </a:t>
            </a:r>
            <a:r>
              <a:rPr lang="es-CO" dirty="0" smtClean="0">
                <a:solidFill>
                  <a:srgbClr val="CC0000"/>
                </a:solidFill>
              </a:rPr>
              <a:t>*</a:t>
            </a:r>
          </a:p>
          <a:p>
            <a:endParaRPr lang="es-CO" dirty="0">
              <a:solidFill>
                <a:srgbClr val="CC0000"/>
              </a:solidFill>
            </a:endParaRPr>
          </a:p>
          <a:p>
            <a:r>
              <a:rPr lang="es-CO" dirty="0">
                <a:solidFill>
                  <a:schemeClr val="bg1">
                    <a:lumMod val="50000"/>
                  </a:schemeClr>
                </a:solidFill>
              </a:rPr>
              <a:t>Movilizar $ 3,7 Billones de activos en el Periodo</a:t>
            </a:r>
            <a:endParaRPr lang="es-CO" dirty="0"/>
          </a:p>
          <a:p>
            <a:r>
              <a:rPr lang="es-CO" dirty="0" smtClean="0">
                <a:solidFill>
                  <a:srgbClr val="CC0000"/>
                </a:solidFill>
              </a:rPr>
              <a:t> </a:t>
            </a:r>
            <a:endParaRPr lang="es-CO" dirty="0">
              <a:solidFill>
                <a:srgbClr val="CC0000"/>
              </a:solidFill>
            </a:endParaRPr>
          </a:p>
        </p:txBody>
      </p:sp>
      <p:sp>
        <p:nvSpPr>
          <p:cNvPr id="8" name="Rectángulo 7">
            <a:extLst>
              <a:ext uri="{FF2B5EF4-FFF2-40B4-BE49-F238E27FC236}">
                <a16:creationId xmlns:a16="http://schemas.microsoft.com/office/drawing/2014/main" xmlns="" id="{2688AF1F-4E4F-4E47-A131-3DD2C8F9CAED}"/>
              </a:ext>
            </a:extLst>
          </p:cNvPr>
          <p:cNvSpPr/>
          <p:nvPr/>
        </p:nvSpPr>
        <p:spPr>
          <a:xfrm>
            <a:off x="0" y="6465239"/>
            <a:ext cx="5751383" cy="276999"/>
          </a:xfrm>
          <a:prstGeom prst="rect">
            <a:avLst/>
          </a:prstGeom>
        </p:spPr>
        <p:txBody>
          <a:bodyPr wrap="none">
            <a:spAutoFit/>
          </a:bodyPr>
          <a:lstStyle/>
          <a:p>
            <a:r>
              <a:rPr lang="es-CO" sz="1200" dirty="0">
                <a:solidFill>
                  <a:schemeClr val="bg1">
                    <a:lumMod val="50000"/>
                  </a:schemeClr>
                </a:solidFill>
              </a:rPr>
              <a:t>*La MEGA esta alineada con las disposiciones del Plan Nacional de Desarrollo 2015-2018</a:t>
            </a:r>
            <a:endParaRPr lang="es-CO" sz="1200" dirty="0"/>
          </a:p>
        </p:txBody>
      </p:sp>
      <p:sp>
        <p:nvSpPr>
          <p:cNvPr id="12" name="CuadroTexto 11">
            <a:extLst>
              <a:ext uri="{FF2B5EF4-FFF2-40B4-BE49-F238E27FC236}">
                <a16:creationId xmlns:a16="http://schemas.microsoft.com/office/drawing/2014/main" xmlns="" id="{3A34CD8E-7DC9-4E81-91BE-9258E19BC7FD}"/>
              </a:ext>
            </a:extLst>
          </p:cNvPr>
          <p:cNvSpPr txBox="1"/>
          <p:nvPr/>
        </p:nvSpPr>
        <p:spPr>
          <a:xfrm>
            <a:off x="5639" y="-60470"/>
            <a:ext cx="8365879"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NUESTRA MEGA</a:t>
            </a:r>
            <a:endParaRPr lang="es-CO" sz="2800" b="1" dirty="0">
              <a:solidFill>
                <a:srgbClr val="00665E"/>
              </a:solidFill>
              <a:latin typeface="Arial Narrow" panose="020B0606020202030204" pitchFamily="34" charset="0"/>
            </a:endParaRPr>
          </a:p>
        </p:txBody>
      </p:sp>
      <p:sp>
        <p:nvSpPr>
          <p:cNvPr id="5" name="Rectángulo 4"/>
          <p:cNvSpPr/>
          <p:nvPr/>
        </p:nvSpPr>
        <p:spPr>
          <a:xfrm>
            <a:off x="538291" y="5110217"/>
            <a:ext cx="1772423" cy="830997"/>
          </a:xfrm>
          <a:prstGeom prst="rect">
            <a:avLst/>
          </a:prstGeom>
        </p:spPr>
        <p:txBody>
          <a:bodyPr wrap="square">
            <a:spAutoFit/>
          </a:bodyPr>
          <a:lstStyle/>
          <a:p>
            <a:r>
              <a:rPr lang="es-CO" sz="1200" dirty="0">
                <a:solidFill>
                  <a:schemeClr val="bg1">
                    <a:lumMod val="50000"/>
                  </a:schemeClr>
                </a:solidFill>
              </a:rPr>
              <a:t>Desempeño del Plan a Diciembre de 2017.</a:t>
            </a:r>
          </a:p>
          <a:p>
            <a:r>
              <a:rPr lang="es-CO" sz="1200" dirty="0">
                <a:solidFill>
                  <a:schemeClr val="bg1">
                    <a:lumMod val="50000"/>
                  </a:schemeClr>
                </a:solidFill>
              </a:rPr>
              <a:t>P= Planeado </a:t>
            </a:r>
            <a:endParaRPr lang="es-CO" sz="1200" dirty="0" smtClean="0">
              <a:solidFill>
                <a:schemeClr val="bg1">
                  <a:lumMod val="50000"/>
                </a:schemeClr>
              </a:solidFill>
            </a:endParaRPr>
          </a:p>
          <a:p>
            <a:r>
              <a:rPr lang="es-CO" sz="1200" dirty="0" smtClean="0">
                <a:solidFill>
                  <a:schemeClr val="bg1">
                    <a:lumMod val="50000"/>
                  </a:schemeClr>
                </a:solidFill>
              </a:rPr>
              <a:t>E</a:t>
            </a:r>
            <a:r>
              <a:rPr lang="es-CO" sz="1200" dirty="0">
                <a:solidFill>
                  <a:schemeClr val="bg1">
                    <a:lumMod val="50000"/>
                  </a:schemeClr>
                </a:solidFill>
              </a:rPr>
              <a:t>= Ejecutado</a:t>
            </a:r>
            <a:endParaRPr lang="es-CO" sz="1200" dirty="0"/>
          </a:p>
        </p:txBody>
      </p:sp>
      <p:sp>
        <p:nvSpPr>
          <p:cNvPr id="9" name="Flecha derecha 8">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derecha 9">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pic>
        <p:nvPicPr>
          <p:cNvPr id="4" name="Imagen 3"/>
          <p:cNvPicPr>
            <a:picLocks noChangeAspect="1"/>
          </p:cNvPicPr>
          <p:nvPr/>
        </p:nvPicPr>
        <p:blipFill>
          <a:blip r:embed="rId5"/>
          <a:stretch>
            <a:fillRect/>
          </a:stretch>
        </p:blipFill>
        <p:spPr>
          <a:xfrm>
            <a:off x="5751382" y="672239"/>
            <a:ext cx="6173203" cy="4359427"/>
          </a:xfrm>
          <a:prstGeom prst="rect">
            <a:avLst/>
          </a:prstGeom>
        </p:spPr>
      </p:pic>
      <p:sp>
        <p:nvSpPr>
          <p:cNvPr id="13" name="CuadroTexto 12"/>
          <p:cNvSpPr txBox="1"/>
          <p:nvPr/>
        </p:nvSpPr>
        <p:spPr>
          <a:xfrm>
            <a:off x="5751383" y="4904008"/>
            <a:ext cx="6173203" cy="954107"/>
          </a:xfrm>
          <a:prstGeom prst="rect">
            <a:avLst/>
          </a:prstGeom>
          <a:noFill/>
        </p:spPr>
        <p:txBody>
          <a:bodyPr wrap="square" rtlCol="0">
            <a:spAutoFit/>
          </a:bodyPr>
          <a:lstStyle/>
          <a:p>
            <a:pPr algn="just"/>
            <a:r>
              <a:rPr lang="es-CO" sz="1400" dirty="0">
                <a:solidFill>
                  <a:schemeClr val="bg1">
                    <a:lumMod val="50000"/>
                  </a:schemeClr>
                </a:solidFill>
              </a:rPr>
              <a:t>Para lograr la MEGA, es necesario desplegar la estrategia a través de objetivos, los cuales se materializan mediante la formulación y ejecución proyectos que alinean  adecuadamente los recursos disponibles (Financieros, humanos, tecnológicos, </a:t>
            </a:r>
            <a:r>
              <a:rPr lang="es-CO" sz="1400" dirty="0" err="1">
                <a:solidFill>
                  <a:schemeClr val="bg1">
                    <a:lumMod val="50000"/>
                  </a:schemeClr>
                </a:solidFill>
              </a:rPr>
              <a:t>etc</a:t>
            </a:r>
            <a:r>
              <a:rPr lang="es-CO" sz="1400" dirty="0" smtClean="0">
                <a:solidFill>
                  <a:schemeClr val="bg1">
                    <a:lumMod val="50000"/>
                  </a:schemeClr>
                </a:solidFill>
              </a:rPr>
              <a:t>).</a:t>
            </a:r>
            <a:endParaRPr lang="es-CO" sz="1400" dirty="0"/>
          </a:p>
        </p:txBody>
      </p:sp>
    </p:spTree>
    <p:extLst>
      <p:ext uri="{BB962C8B-B14F-4D97-AF65-F5344CB8AC3E}">
        <p14:creationId xmlns:p14="http://schemas.microsoft.com/office/powerpoint/2010/main" val="393536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a:extLst>
              <a:ext uri="{FF2B5EF4-FFF2-40B4-BE49-F238E27FC236}">
                <a16:creationId xmlns="" xmlns:a16="http://schemas.microsoft.com/office/drawing/2014/main" id="{BD5A2D8A-696A-411F-8CD3-3B047FE2714B}"/>
              </a:ext>
            </a:extLst>
          </p:cNvPr>
          <p:cNvSpPr txBox="1"/>
          <p:nvPr/>
        </p:nvSpPr>
        <p:spPr>
          <a:xfrm>
            <a:off x="5639" y="-60470"/>
            <a:ext cx="8365879"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OBJETIVOS ESTRATÉGICOS</a:t>
            </a:r>
            <a:endParaRPr lang="es-CO" sz="2800" b="1" dirty="0">
              <a:solidFill>
                <a:srgbClr val="00665E"/>
              </a:solidFill>
              <a:latin typeface="Arial Narrow" panose="020B0606020202030204" pitchFamily="34" charset="0"/>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9355" t="11441" r="10057" b="10567"/>
          <a:stretch/>
        </p:blipFill>
        <p:spPr>
          <a:xfrm>
            <a:off x="2441530" y="341836"/>
            <a:ext cx="6595365" cy="6340319"/>
          </a:xfrm>
          <a:prstGeom prst="rect">
            <a:avLst/>
          </a:prstGeom>
        </p:spPr>
      </p:pic>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derecha 8">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77174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uadroTexto 17">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 PROYECTOS ESTRATÉGICOS 2018 </a:t>
            </a:r>
            <a:endParaRPr lang="es-CO" sz="2800" b="1" dirty="0">
              <a:solidFill>
                <a:srgbClr val="00665E"/>
              </a:solidFill>
              <a:latin typeface="Arial Narrow" panose="020B0606020202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1" y="770467"/>
            <a:ext cx="4038403" cy="548886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378" y="770467"/>
            <a:ext cx="4039240" cy="54900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604" y="770467"/>
            <a:ext cx="4039240" cy="5490000"/>
          </a:xfrm>
          <a:prstGeom prst="rect">
            <a:avLst/>
          </a:prstGeom>
        </p:spPr>
      </p:pic>
      <p:sp>
        <p:nvSpPr>
          <p:cNvPr id="20" name="CuadroTexto 19"/>
          <p:cNvSpPr txBox="1"/>
          <p:nvPr/>
        </p:nvSpPr>
        <p:spPr>
          <a:xfrm>
            <a:off x="364065" y="2675467"/>
            <a:ext cx="3344333" cy="2800767"/>
          </a:xfrm>
          <a:prstGeom prst="rect">
            <a:avLst/>
          </a:prstGeom>
          <a:noFill/>
        </p:spPr>
        <p:txBody>
          <a:bodyPr wrap="square" rtlCol="0">
            <a:spAutoFit/>
          </a:bodyPr>
          <a:lstStyle/>
          <a:p>
            <a:pPr marL="285750" indent="-285750" algn="just">
              <a:buFont typeface="Wingdings" panose="05000000000000000000" pitchFamily="2" charset="2"/>
              <a:buChar char="Ø"/>
            </a:pPr>
            <a:r>
              <a:rPr lang="es-CO" sz="1600" dirty="0">
                <a:solidFill>
                  <a:schemeClr val="bg1">
                    <a:lumMod val="50000"/>
                  </a:schemeClr>
                </a:solidFill>
                <a:latin typeface="Calibri" panose="020F0502020204030204" pitchFamily="34" charset="0"/>
              </a:rPr>
              <a:t>Diseño y propuesta del marco normativo para la ley de gestión de activos públicos</a:t>
            </a:r>
            <a:r>
              <a:rPr lang="es-CO" sz="1600" dirty="0" smtClean="0">
                <a:solidFill>
                  <a:schemeClr val="bg1">
                    <a:lumMod val="50000"/>
                  </a:schemeClr>
                </a:solidFill>
                <a:latin typeface="Calibri" panose="020F0502020204030204" pitchFamily="34" charset="0"/>
              </a:rPr>
              <a:t>.</a:t>
            </a:r>
          </a:p>
          <a:p>
            <a:pPr marL="285750" indent="-285750" algn="just">
              <a:buFont typeface="Wingdings" panose="05000000000000000000" pitchFamily="2" charset="2"/>
              <a:buChar char="Ø"/>
            </a:pPr>
            <a:r>
              <a:rPr lang="es-CO" sz="1600" dirty="0">
                <a:solidFill>
                  <a:schemeClr val="bg1">
                    <a:lumMod val="50000"/>
                  </a:schemeClr>
                </a:solidFill>
                <a:latin typeface="Calibri" panose="020F0502020204030204" pitchFamily="34" charset="0"/>
              </a:rPr>
              <a:t>Diseño y propuesta del marco normativo para el Plan Nacional de Desarrollo</a:t>
            </a:r>
            <a:r>
              <a:rPr lang="es-CO" sz="1600" dirty="0" smtClean="0">
                <a:solidFill>
                  <a:schemeClr val="bg1">
                    <a:lumMod val="50000"/>
                  </a:schemeClr>
                </a:solidFill>
                <a:latin typeface="Calibri" panose="020F0502020204030204" pitchFamily="34" charset="0"/>
              </a:rPr>
              <a:t>.</a:t>
            </a:r>
          </a:p>
          <a:p>
            <a:pPr marL="285750" indent="-285750" algn="just">
              <a:buFont typeface="Wingdings" panose="05000000000000000000" pitchFamily="2" charset="2"/>
              <a:buChar char="Ø"/>
            </a:pPr>
            <a:r>
              <a:rPr lang="es-CO" sz="1600" dirty="0">
                <a:solidFill>
                  <a:schemeClr val="bg1">
                    <a:lumMod val="50000"/>
                  </a:schemeClr>
                </a:solidFill>
                <a:latin typeface="Calibri" panose="020F0502020204030204" pitchFamily="34" charset="0"/>
              </a:rPr>
              <a:t>Dinamizar nuevas líneas de </a:t>
            </a:r>
            <a:r>
              <a:rPr lang="es-CO" sz="1600" dirty="0" smtClean="0">
                <a:solidFill>
                  <a:schemeClr val="bg1">
                    <a:lumMod val="50000"/>
                  </a:schemeClr>
                </a:solidFill>
                <a:latin typeface="Calibri" panose="020F0502020204030204" pitchFamily="34" charset="0"/>
              </a:rPr>
              <a:t>Negocio</a:t>
            </a:r>
          </a:p>
          <a:p>
            <a:pPr marL="285750" indent="-285750" algn="just">
              <a:buFont typeface="Wingdings" panose="05000000000000000000" pitchFamily="2" charset="2"/>
              <a:buChar char="Ø"/>
            </a:pPr>
            <a:r>
              <a:rPr lang="es-CO" sz="1600" dirty="0">
                <a:solidFill>
                  <a:schemeClr val="bg1">
                    <a:lumMod val="50000"/>
                  </a:schemeClr>
                </a:solidFill>
                <a:latin typeface="Calibri" panose="020F0502020204030204" pitchFamily="34" charset="0"/>
              </a:rPr>
              <a:t>Optimización del modelo de costos de la fábrica de software </a:t>
            </a:r>
            <a:r>
              <a:rPr lang="es-CO" sz="1600" dirty="0" smtClean="0">
                <a:solidFill>
                  <a:schemeClr val="bg1">
                    <a:lumMod val="50000"/>
                  </a:schemeClr>
                </a:solidFill>
                <a:latin typeface="Calibri" panose="020F0502020204030204" pitchFamily="34" charset="0"/>
              </a:rPr>
              <a:t>CISA</a:t>
            </a:r>
            <a:endParaRPr lang="es-CO" sz="1600" dirty="0">
              <a:solidFill>
                <a:schemeClr val="bg1">
                  <a:lumMod val="50000"/>
                </a:schemeClr>
              </a:solidFill>
              <a:latin typeface="Calibri" panose="020F0502020204030204" pitchFamily="34" charset="0"/>
            </a:endParaRPr>
          </a:p>
        </p:txBody>
      </p:sp>
      <p:sp>
        <p:nvSpPr>
          <p:cNvPr id="21" name="CuadroTexto 20"/>
          <p:cNvSpPr txBox="1"/>
          <p:nvPr/>
        </p:nvSpPr>
        <p:spPr>
          <a:xfrm>
            <a:off x="4426651" y="2675467"/>
            <a:ext cx="3344333" cy="2800767"/>
          </a:xfrm>
          <a:prstGeom prst="rect">
            <a:avLst/>
          </a:prstGeom>
          <a:noFill/>
        </p:spPr>
        <p:txBody>
          <a:bodyPr wrap="square" rtlCol="0">
            <a:spAutoFit/>
          </a:bodyPr>
          <a:lstStyle/>
          <a:p>
            <a:pPr marL="285750" indent="-285750" algn="just" fontAlgn="ctr">
              <a:buFont typeface="Wingdings" panose="05000000000000000000" pitchFamily="2" charset="2"/>
              <a:buChar char="Ø"/>
            </a:pPr>
            <a:r>
              <a:rPr lang="es-CO" sz="1600" dirty="0">
                <a:solidFill>
                  <a:schemeClr val="bg1">
                    <a:lumMod val="50000"/>
                  </a:schemeClr>
                </a:solidFill>
                <a:latin typeface="Calibri" panose="020F0502020204030204" pitchFamily="34" charset="0"/>
              </a:rPr>
              <a:t>Revisión, análisis y ajuste del modelo de negocio de CISA</a:t>
            </a:r>
          </a:p>
          <a:p>
            <a:pPr marL="285750" indent="-285750" algn="just" fontAlgn="ctr">
              <a:buFont typeface="Wingdings" panose="05000000000000000000" pitchFamily="2" charset="2"/>
              <a:buChar char="Ø"/>
            </a:pPr>
            <a:r>
              <a:rPr lang="es-CO" sz="1600" dirty="0" smtClean="0">
                <a:solidFill>
                  <a:schemeClr val="bg1">
                    <a:lumMod val="50000"/>
                  </a:schemeClr>
                </a:solidFill>
                <a:latin typeface="Calibri" panose="020F0502020204030204" pitchFamily="34" charset="0"/>
              </a:rPr>
              <a:t>Consolidación </a:t>
            </a:r>
            <a:r>
              <a:rPr lang="es-CO" sz="1600" dirty="0">
                <a:solidFill>
                  <a:schemeClr val="bg1">
                    <a:lumMod val="50000"/>
                  </a:schemeClr>
                </a:solidFill>
                <a:latin typeface="Calibri" panose="020F0502020204030204" pitchFamily="34" charset="0"/>
              </a:rPr>
              <a:t>de Cartera </a:t>
            </a:r>
            <a:r>
              <a:rPr lang="es-CO" sz="1600" dirty="0" smtClean="0">
                <a:solidFill>
                  <a:schemeClr val="bg1">
                    <a:lumMod val="50000"/>
                  </a:schemeClr>
                </a:solidFill>
                <a:latin typeface="Calibri" panose="020F0502020204030204" pitchFamily="34" charset="0"/>
              </a:rPr>
              <a:t>Coactiva</a:t>
            </a:r>
          </a:p>
          <a:p>
            <a:pPr marL="285750" indent="-285750" algn="just" fontAlgn="ctr">
              <a:buFont typeface="Wingdings" panose="05000000000000000000" pitchFamily="2" charset="2"/>
              <a:buChar char="Ø"/>
            </a:pPr>
            <a:r>
              <a:rPr lang="es-CO" sz="1600" dirty="0">
                <a:solidFill>
                  <a:schemeClr val="bg1">
                    <a:lumMod val="50000"/>
                  </a:schemeClr>
                </a:solidFill>
                <a:latin typeface="Calibri" panose="020F0502020204030204" pitchFamily="34" charset="0"/>
              </a:rPr>
              <a:t>Fortalecimiento de las líneas de negocio </a:t>
            </a:r>
            <a:r>
              <a:rPr lang="es-CO" sz="1600" dirty="0" smtClean="0">
                <a:solidFill>
                  <a:schemeClr val="bg1">
                    <a:lumMod val="50000"/>
                  </a:schemeClr>
                </a:solidFill>
                <a:latin typeface="Calibri" panose="020F0502020204030204" pitchFamily="34" charset="0"/>
              </a:rPr>
              <a:t>tradicionales</a:t>
            </a:r>
          </a:p>
          <a:p>
            <a:pPr marL="285750" indent="-285750" algn="just" fontAlgn="ctr">
              <a:buFont typeface="Wingdings" panose="05000000000000000000" pitchFamily="2" charset="2"/>
              <a:buChar char="Ø"/>
            </a:pPr>
            <a:r>
              <a:rPr lang="es-CO" sz="1600" dirty="0">
                <a:solidFill>
                  <a:schemeClr val="bg1">
                    <a:lumMod val="50000"/>
                  </a:schemeClr>
                </a:solidFill>
                <a:latin typeface="Calibri" panose="020F0502020204030204" pitchFamily="34" charset="0"/>
              </a:rPr>
              <a:t>Optimización Movilización de </a:t>
            </a:r>
            <a:r>
              <a:rPr lang="es-CO" sz="1600" dirty="0" smtClean="0">
                <a:solidFill>
                  <a:schemeClr val="bg1">
                    <a:lumMod val="50000"/>
                  </a:schemeClr>
                </a:solidFill>
                <a:latin typeface="Calibri" panose="020F0502020204030204" pitchFamily="34" charset="0"/>
              </a:rPr>
              <a:t>Inmuebles</a:t>
            </a:r>
          </a:p>
          <a:p>
            <a:pPr marL="285750" indent="-285750" algn="just" fontAlgn="ctr">
              <a:buFont typeface="Wingdings" panose="05000000000000000000" pitchFamily="2" charset="2"/>
              <a:buChar char="Ø"/>
            </a:pPr>
            <a:r>
              <a:rPr lang="es-CO" sz="1600" dirty="0">
                <a:solidFill>
                  <a:schemeClr val="bg1">
                    <a:lumMod val="50000"/>
                  </a:schemeClr>
                </a:solidFill>
                <a:latin typeface="Calibri" panose="020F0502020204030204" pitchFamily="34" charset="0"/>
              </a:rPr>
              <a:t>Optimizar el esquema de saneamiento de </a:t>
            </a:r>
            <a:r>
              <a:rPr lang="es-CO" sz="1600" dirty="0" smtClean="0">
                <a:solidFill>
                  <a:schemeClr val="bg1">
                    <a:lumMod val="50000"/>
                  </a:schemeClr>
                </a:solidFill>
                <a:latin typeface="Calibri" panose="020F0502020204030204" pitchFamily="34" charset="0"/>
              </a:rPr>
              <a:t>inmuebles</a:t>
            </a:r>
          </a:p>
          <a:p>
            <a:pPr marL="285750" indent="-285750" algn="just" fontAlgn="ctr">
              <a:buFont typeface="Wingdings" panose="05000000000000000000" pitchFamily="2" charset="2"/>
              <a:buChar char="Ø"/>
            </a:pPr>
            <a:r>
              <a:rPr lang="es-CO" sz="1600" dirty="0" smtClean="0">
                <a:solidFill>
                  <a:schemeClr val="bg1">
                    <a:lumMod val="50000"/>
                  </a:schemeClr>
                </a:solidFill>
                <a:latin typeface="Calibri" panose="020F0502020204030204" pitchFamily="34" charset="0"/>
              </a:rPr>
              <a:t>Optimización </a:t>
            </a:r>
            <a:r>
              <a:rPr lang="es-CO" sz="1600" dirty="0">
                <a:solidFill>
                  <a:schemeClr val="bg1">
                    <a:lumMod val="50000"/>
                  </a:schemeClr>
                </a:solidFill>
                <a:latin typeface="Calibri" panose="020F0502020204030204" pitchFamily="34" charset="0"/>
              </a:rPr>
              <a:t>del recaudo de </a:t>
            </a:r>
            <a:r>
              <a:rPr lang="es-CO" sz="1600" dirty="0" smtClean="0">
                <a:solidFill>
                  <a:schemeClr val="bg1">
                    <a:lumMod val="50000"/>
                  </a:schemeClr>
                </a:solidFill>
                <a:latin typeface="Calibri" panose="020F0502020204030204" pitchFamily="34" charset="0"/>
              </a:rPr>
              <a:t>cartera</a:t>
            </a:r>
            <a:endParaRPr lang="es-CO" sz="1600" dirty="0">
              <a:solidFill>
                <a:schemeClr val="bg1">
                  <a:lumMod val="50000"/>
                </a:schemeClr>
              </a:solidFill>
              <a:latin typeface="Calibri" panose="020F0502020204030204" pitchFamily="34" charset="0"/>
            </a:endParaRPr>
          </a:p>
        </p:txBody>
      </p:sp>
      <p:sp>
        <p:nvSpPr>
          <p:cNvPr id="22" name="CuadroTexto 21"/>
          <p:cNvSpPr txBox="1"/>
          <p:nvPr/>
        </p:nvSpPr>
        <p:spPr>
          <a:xfrm>
            <a:off x="8549777" y="2675467"/>
            <a:ext cx="3344333" cy="1077218"/>
          </a:xfrm>
          <a:prstGeom prst="rect">
            <a:avLst/>
          </a:prstGeom>
          <a:noFill/>
        </p:spPr>
        <p:txBody>
          <a:bodyPr wrap="square" rtlCol="0">
            <a:spAutoFit/>
          </a:bodyPr>
          <a:lstStyle/>
          <a:p>
            <a:pPr marL="285750" indent="-285750" algn="just" fontAlgn="ctr">
              <a:buFont typeface="Wingdings" panose="05000000000000000000" pitchFamily="2" charset="2"/>
              <a:buChar char="Ø"/>
            </a:pPr>
            <a:r>
              <a:rPr lang="es-CO" sz="1600" dirty="0">
                <a:solidFill>
                  <a:schemeClr val="bg1">
                    <a:lumMod val="50000"/>
                  </a:schemeClr>
                </a:solidFill>
                <a:latin typeface="Calibri" panose="020F0502020204030204" pitchFamily="34" charset="0"/>
              </a:rPr>
              <a:t>Diseñar el Modelo de Gestión del Talento Humano para </a:t>
            </a:r>
            <a:r>
              <a:rPr lang="es-CO" sz="1600" dirty="0" smtClean="0">
                <a:solidFill>
                  <a:schemeClr val="bg1">
                    <a:lumMod val="50000"/>
                  </a:schemeClr>
                </a:solidFill>
                <a:latin typeface="Calibri" panose="020F0502020204030204" pitchFamily="34" charset="0"/>
              </a:rPr>
              <a:t>CISA</a:t>
            </a:r>
          </a:p>
          <a:p>
            <a:pPr marL="285750" indent="-285750" algn="just" fontAlgn="ctr">
              <a:buFont typeface="Wingdings" panose="05000000000000000000" pitchFamily="2" charset="2"/>
              <a:buChar char="Ø"/>
            </a:pPr>
            <a:r>
              <a:rPr lang="es-CO" sz="1600" dirty="0">
                <a:solidFill>
                  <a:schemeClr val="bg1">
                    <a:lumMod val="50000"/>
                  </a:schemeClr>
                </a:solidFill>
                <a:latin typeface="Calibri" panose="020F0502020204030204" pitchFamily="34" charset="0"/>
              </a:rPr>
              <a:t>Fortalecer el liderazgo basado en la </a:t>
            </a:r>
            <a:r>
              <a:rPr lang="es-CO" sz="1600" dirty="0" smtClean="0">
                <a:solidFill>
                  <a:schemeClr val="bg1">
                    <a:lumMod val="50000"/>
                  </a:schemeClr>
                </a:solidFill>
                <a:latin typeface="Calibri" panose="020F0502020204030204" pitchFamily="34" charset="0"/>
              </a:rPr>
              <a:t>confianza</a:t>
            </a:r>
            <a:endParaRPr lang="es-CO" sz="1600" dirty="0">
              <a:solidFill>
                <a:schemeClr val="bg1">
                  <a:lumMod val="50000"/>
                </a:schemeClr>
              </a:solidFill>
              <a:latin typeface="Calibri" panose="020F0502020204030204" pitchFamily="34" charset="0"/>
            </a:endParaRPr>
          </a:p>
        </p:txBody>
      </p:sp>
      <p:sp>
        <p:nvSpPr>
          <p:cNvPr id="9" name="Flecha derecha 8">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
        <p:nvSpPr>
          <p:cNvPr id="2" name="Rectángulo 1">
            <a:hlinkClick r:id="rId7" action="ppaction://hlinksldjump"/>
          </p:cNvPr>
          <p:cNvSpPr/>
          <p:nvPr/>
        </p:nvSpPr>
        <p:spPr>
          <a:xfrm>
            <a:off x="310080" y="2675467"/>
            <a:ext cx="3329936" cy="76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hlinkClick r:id="rId8" action="ppaction://hlinksldjump"/>
          </p:cNvPr>
          <p:cNvSpPr/>
          <p:nvPr/>
        </p:nvSpPr>
        <p:spPr>
          <a:xfrm>
            <a:off x="364066" y="3448178"/>
            <a:ext cx="3275950" cy="684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hlinkClick r:id="rId9" action="ppaction://hlinksldjump"/>
          </p:cNvPr>
          <p:cNvSpPr/>
          <p:nvPr/>
        </p:nvSpPr>
        <p:spPr>
          <a:xfrm>
            <a:off x="364066" y="4181831"/>
            <a:ext cx="3275949" cy="46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hlinkClick r:id="rId10" action="ppaction://hlinksldjump"/>
          </p:cNvPr>
          <p:cNvSpPr/>
          <p:nvPr/>
        </p:nvSpPr>
        <p:spPr>
          <a:xfrm>
            <a:off x="364065" y="4691784"/>
            <a:ext cx="3275950" cy="6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hlinkClick r:id="rId11" action="ppaction://hlinksldjump"/>
          </p:cNvPr>
          <p:cNvSpPr/>
          <p:nvPr/>
        </p:nvSpPr>
        <p:spPr>
          <a:xfrm>
            <a:off x="4372665" y="2743780"/>
            <a:ext cx="3383665" cy="45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hlinkClick r:id="rId12" action="ppaction://hlinksldjump"/>
          </p:cNvPr>
          <p:cNvSpPr/>
          <p:nvPr/>
        </p:nvSpPr>
        <p:spPr>
          <a:xfrm>
            <a:off x="4426652" y="3219868"/>
            <a:ext cx="3329678" cy="228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hlinkClick r:id="rId13" action="ppaction://hlinksldjump"/>
          </p:cNvPr>
          <p:cNvSpPr/>
          <p:nvPr/>
        </p:nvSpPr>
        <p:spPr>
          <a:xfrm>
            <a:off x="4426653" y="3492345"/>
            <a:ext cx="3329676" cy="420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hlinkClick r:id="rId14" action="ppaction://hlinksldjump"/>
          </p:cNvPr>
          <p:cNvSpPr/>
          <p:nvPr/>
        </p:nvSpPr>
        <p:spPr>
          <a:xfrm>
            <a:off x="4402469" y="3958337"/>
            <a:ext cx="3353860" cy="420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a:hlinkClick r:id="rId15" action="ppaction://hlinksldjump"/>
          </p:cNvPr>
          <p:cNvSpPr/>
          <p:nvPr/>
        </p:nvSpPr>
        <p:spPr>
          <a:xfrm>
            <a:off x="4426653" y="4441015"/>
            <a:ext cx="3329675" cy="420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hlinkClick r:id="rId16" action="ppaction://hlinksldjump"/>
          </p:cNvPr>
          <p:cNvSpPr/>
          <p:nvPr/>
        </p:nvSpPr>
        <p:spPr>
          <a:xfrm>
            <a:off x="4372665" y="4940140"/>
            <a:ext cx="3383663" cy="420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a:hlinkClick r:id="rId17" action="ppaction://hlinksldjump"/>
          </p:cNvPr>
          <p:cNvSpPr/>
          <p:nvPr/>
        </p:nvSpPr>
        <p:spPr>
          <a:xfrm>
            <a:off x="8549777" y="2743780"/>
            <a:ext cx="3324833" cy="45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hlinkClick r:id="rId18" action="ppaction://hlinksldjump"/>
          </p:cNvPr>
          <p:cNvSpPr/>
          <p:nvPr/>
        </p:nvSpPr>
        <p:spPr>
          <a:xfrm>
            <a:off x="8549777" y="3228413"/>
            <a:ext cx="3324833" cy="45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8" name="Imagen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957699">
            <a:off x="103716" y="2800108"/>
            <a:ext cx="412729" cy="545757"/>
          </a:xfrm>
          <a:prstGeom prst="rect">
            <a:avLst/>
          </a:prstGeom>
        </p:spPr>
      </p:pic>
      <p:sp>
        <p:nvSpPr>
          <p:cNvPr id="3" name="CuadroTexto 2"/>
          <p:cNvSpPr txBox="1"/>
          <p:nvPr/>
        </p:nvSpPr>
        <p:spPr>
          <a:xfrm>
            <a:off x="326847" y="6357391"/>
            <a:ext cx="10486873" cy="369332"/>
          </a:xfrm>
          <a:prstGeom prst="rect">
            <a:avLst/>
          </a:prstGeom>
          <a:noFill/>
        </p:spPr>
        <p:txBody>
          <a:bodyPr wrap="square" rtlCol="0">
            <a:spAutoFit/>
          </a:bodyPr>
          <a:lstStyle/>
          <a:p>
            <a:r>
              <a:rPr lang="es-CO" dirty="0" smtClean="0"/>
              <a:t>* </a:t>
            </a:r>
            <a:r>
              <a:rPr lang="es-CO" sz="1050" i="1" dirty="0" smtClean="0"/>
              <a:t>Para detalle de cada proyecto haga </a:t>
            </a:r>
            <a:r>
              <a:rPr lang="es-CO" sz="1050" i="1" dirty="0" err="1" smtClean="0"/>
              <a:t>Click</a:t>
            </a:r>
            <a:r>
              <a:rPr lang="es-CO" sz="1050" i="1" dirty="0" smtClean="0"/>
              <a:t> en la viñeta correspondiente</a:t>
            </a:r>
            <a:endParaRPr lang="es-CO" sz="1050" i="1" dirty="0"/>
          </a:p>
        </p:txBody>
      </p:sp>
      <p:sp>
        <p:nvSpPr>
          <p:cNvPr id="7" name="Elipse 6"/>
          <p:cNvSpPr/>
          <p:nvPr/>
        </p:nvSpPr>
        <p:spPr>
          <a:xfrm>
            <a:off x="3708398" y="2903837"/>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704271" y="3662103"/>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3736027" y="4261090"/>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7851483" y="3549108"/>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7871009" y="4045907"/>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7871009" y="4544749"/>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7875752" y="5043591"/>
            <a:ext cx="253994" cy="271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3727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BF623B2-6D67-4708-8ED8-30D1B66C1A1A}"/>
              </a:ext>
            </a:extLst>
          </p:cNvPr>
          <p:cNvSpPr txBox="1"/>
          <p:nvPr/>
        </p:nvSpPr>
        <p:spPr>
          <a:xfrm>
            <a:off x="5639" y="436246"/>
            <a:ext cx="7969961" cy="954107"/>
          </a:xfrm>
          <a:prstGeom prst="rect">
            <a:avLst/>
          </a:prstGeom>
          <a:noFill/>
        </p:spPr>
        <p:txBody>
          <a:bodyPr wrap="square" rtlCol="0">
            <a:spAutoFit/>
          </a:bodyPr>
          <a:lstStyle/>
          <a:p>
            <a:pPr fontAlgn="ctr"/>
            <a:r>
              <a:rPr lang="es-CO" sz="2800" b="1" dirty="0">
                <a:solidFill>
                  <a:srgbClr val="4EBDC5"/>
                </a:solidFill>
                <a:latin typeface="Calibri" panose="020F0502020204030204" pitchFamily="34" charset="0"/>
              </a:rPr>
              <a:t>Diseño y propuesta del marco normativo para la ley de gestión de activos públicos.</a:t>
            </a:r>
          </a:p>
        </p:txBody>
      </p:sp>
      <p:graphicFrame>
        <p:nvGraphicFramePr>
          <p:cNvPr id="7" name="Tabla 6"/>
          <p:cNvGraphicFramePr>
            <a:graphicFrameLocks noGrp="1"/>
          </p:cNvGraphicFramePr>
          <p:nvPr>
            <p:extLst>
              <p:ext uri="{D42A27DB-BD31-4B8C-83A1-F6EECF244321}">
                <p14:modId xmlns:p14="http://schemas.microsoft.com/office/powerpoint/2010/main" val="1109967267"/>
              </p:ext>
            </p:extLst>
          </p:nvPr>
        </p:nvGraphicFramePr>
        <p:xfrm>
          <a:off x="200626" y="1661947"/>
          <a:ext cx="11872841" cy="1592242"/>
        </p:xfrm>
        <a:graphic>
          <a:graphicData uri="http://schemas.openxmlformats.org/drawingml/2006/table">
            <a:tbl>
              <a:tblPr/>
              <a:tblGrid>
                <a:gridCol w="1638819"/>
                <a:gridCol w="10234022"/>
              </a:tblGrid>
              <a:tr h="287209">
                <a:tc>
                  <a:txBody>
                    <a:bodyPr/>
                    <a:lstStyle/>
                    <a:p>
                      <a:pPr algn="l" fontAlgn="ctr"/>
                      <a:r>
                        <a:rPr lang="es-CO" sz="1400" b="0" i="0" u="none" strike="noStrike" dirty="0" smtClean="0">
                          <a:solidFill>
                            <a:schemeClr val="tx1"/>
                          </a:solidFill>
                          <a:effectLst/>
                          <a:latin typeface="Calibri" panose="020F0502020204030204" pitchFamily="34" charset="0"/>
                        </a:rPr>
                        <a:t>Justificación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chemeClr val="tx1"/>
                          </a:solidFill>
                          <a:effectLst/>
                          <a:latin typeface="Calibri" panose="020F0502020204030204" pitchFamily="34" charset="0"/>
                        </a:rPr>
                        <a:t>Es necesario contar una ley que empodere a CISA como el colector de activos públicos del estado y unificar las disposiciones en materia de gestión de activos estatales. Actualmente existe dispersión de normas que impide un manejo eficiente y centralizado de los activos públicos.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a:txBody>
                    <a:bodyPr/>
                    <a:lstStyle/>
                    <a:p>
                      <a:pPr algn="l" fontAlgn="ctr"/>
                      <a:r>
                        <a:rPr lang="es-CO" sz="1400" b="0" i="0" u="none" strike="noStrike" dirty="0" smtClean="0">
                          <a:solidFill>
                            <a:schemeClr val="tx1"/>
                          </a:solidFill>
                          <a:effectLst/>
                          <a:latin typeface="Calibri" panose="020F0502020204030204" pitchFamily="34" charset="0"/>
                        </a:rPr>
                        <a:t>Objetivo</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chemeClr val="tx1"/>
                          </a:solidFill>
                          <a:effectLst/>
                          <a:latin typeface="Calibri" panose="020F0502020204030204" pitchFamily="34" charset="0"/>
                        </a:rPr>
                        <a:t>Contar con herramientas jurídicas que consoliden a CISA como único colector de activos del estado colombiano</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96151">
                <a:tc>
                  <a:txBody>
                    <a:bodyPr/>
                    <a:lstStyle/>
                    <a:p>
                      <a:pPr algn="l" fontAlgn="ctr"/>
                      <a:r>
                        <a:rPr lang="es-CO" sz="1400" b="0" i="0" u="none" strike="noStrike" dirty="0" smtClean="0">
                          <a:solidFill>
                            <a:schemeClr val="tx1"/>
                          </a:solidFill>
                          <a:effectLst/>
                          <a:latin typeface="Calibri" panose="020F0502020204030204" pitchFamily="34" charset="0"/>
                        </a:rPr>
                        <a:t>Descripción</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chemeClr val="tx1"/>
                          </a:solidFill>
                          <a:effectLst/>
                          <a:latin typeface="Calibri" panose="020F0502020204030204" pitchFamily="34" charset="0"/>
                        </a:rPr>
                        <a:t>Propender por diseñar un marco normativo de gestión de activos públicos, buscando consolidar en un solo cuerpo normativo las disposiciones en materia de movilización de activos (cartera e inmuebles) y colector de activos estatales.</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277305">
                <a:tc>
                  <a:txBody>
                    <a:bodyPr/>
                    <a:lstStyle/>
                    <a:p>
                      <a:pPr algn="l" fontAlgn="ctr"/>
                      <a:r>
                        <a:rPr lang="es-CO" sz="1400" b="0" i="0" u="none" strike="noStrike" dirty="0" smtClean="0">
                          <a:solidFill>
                            <a:schemeClr val="tx1"/>
                          </a:solidFill>
                          <a:effectLst/>
                          <a:latin typeface="Calibri" panose="020F0502020204030204" pitchFamily="34" charset="0"/>
                        </a:rPr>
                        <a:t>Responsable</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just" fontAlgn="ctr"/>
                      <a:r>
                        <a:rPr lang="es-CO" sz="1200" b="0" i="0" u="none" strike="noStrike" dirty="0" smtClean="0">
                          <a:solidFill>
                            <a:schemeClr val="tx1"/>
                          </a:solidFill>
                          <a:effectLst/>
                          <a:latin typeface="Calibri" panose="020F0502020204030204" pitchFamily="34" charset="0"/>
                        </a:rPr>
                        <a:t>Todas las vicepresidencias de la entidad - coordina la vicepresidencia jurídica.</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5" name="CuadroTexto 4">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8" name="Flecha derecha 7">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726863170"/>
              </p:ext>
            </p:extLst>
          </p:nvPr>
        </p:nvGraphicFramePr>
        <p:xfrm>
          <a:off x="200626" y="3854429"/>
          <a:ext cx="11872843" cy="1213284"/>
        </p:xfrm>
        <a:graphic>
          <a:graphicData uri="http://schemas.openxmlformats.org/drawingml/2006/table">
            <a:tbl>
              <a:tblPr/>
              <a:tblGrid>
                <a:gridCol w="1638819"/>
                <a:gridCol w="2558506"/>
                <a:gridCol w="2558506"/>
                <a:gridCol w="2558506"/>
                <a:gridCol w="2558506"/>
              </a:tblGrid>
              <a:tr h="467200">
                <a:tc>
                  <a:txBody>
                    <a:bodyPr/>
                    <a:lstStyle/>
                    <a:p>
                      <a:pPr algn="l" fontAlgn="ctr"/>
                      <a:r>
                        <a:rPr lang="es-CO" sz="1400" b="0" i="0" u="none" strike="noStrike" dirty="0" smtClean="0">
                          <a:solidFill>
                            <a:schemeClr val="tx1"/>
                          </a:solidFill>
                          <a:effectLst/>
                          <a:latin typeface="Calibri" panose="020F0502020204030204" pitchFamily="34" charset="0"/>
                        </a:rPr>
                        <a:t>Indicador</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gridSpan="4">
                  <a:txBody>
                    <a:bodyPr/>
                    <a:lstStyle/>
                    <a:p>
                      <a:pPr algn="just" fontAlgn="ctr"/>
                      <a:r>
                        <a:rPr lang="es-CO" sz="1200" b="0" i="0" u="none" strike="noStrike" dirty="0" smtClean="0">
                          <a:solidFill>
                            <a:schemeClr val="tx1"/>
                          </a:solidFill>
                          <a:effectLst/>
                          <a:latin typeface="Calibri" panose="020F0502020204030204" pitchFamily="34" charset="0"/>
                        </a:rPr>
                        <a:t>Generación</a:t>
                      </a:r>
                      <a:r>
                        <a:rPr lang="es-CO" sz="1200" b="0" i="0" u="none" strike="noStrike" baseline="0" dirty="0" smtClean="0">
                          <a:solidFill>
                            <a:schemeClr val="tx1"/>
                          </a:solidFill>
                          <a:effectLst/>
                          <a:latin typeface="Calibri" panose="020F0502020204030204" pitchFamily="34" charset="0"/>
                        </a:rPr>
                        <a:t> </a:t>
                      </a:r>
                      <a:r>
                        <a:rPr lang="es-CO" sz="1200" b="0" i="0" u="none" strike="noStrike" dirty="0" smtClean="0">
                          <a:solidFill>
                            <a:schemeClr val="tx1"/>
                          </a:solidFill>
                          <a:effectLst/>
                          <a:latin typeface="Calibri" panose="020F0502020204030204" pitchFamily="34" charset="0"/>
                        </a:rPr>
                        <a:t>Proyecto de Ley de Gestión de Activos públicos aprobada ante las instancias internas de CISA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373042">
                <a:tc rowSpan="2">
                  <a:txBody>
                    <a:bodyPr/>
                    <a:lstStyle/>
                    <a:p>
                      <a:pPr algn="l" fontAlgn="ctr"/>
                      <a:r>
                        <a:rPr lang="es-CO" sz="1400" b="0" i="0" u="none" strike="noStrike" dirty="0" smtClean="0">
                          <a:solidFill>
                            <a:schemeClr val="tx1"/>
                          </a:solidFill>
                          <a:effectLst/>
                          <a:latin typeface="Calibri" panose="020F0502020204030204" pitchFamily="34" charset="0"/>
                        </a:rPr>
                        <a:t>Metas</a:t>
                      </a: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1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2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3 Trimestre</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smtClean="0">
                          <a:solidFill>
                            <a:schemeClr val="tx1"/>
                          </a:solidFill>
                          <a:effectLst/>
                          <a:latin typeface="Calibri" panose="020F0502020204030204" pitchFamily="34" charset="0"/>
                        </a:rPr>
                        <a:t>4 Trimestre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373042">
                <a:tc vMerge="1">
                  <a:txBody>
                    <a:bodyPr/>
                    <a:lstStyle/>
                    <a:p>
                      <a:pPr algn="l" fontAlgn="ctr"/>
                      <a:endParaRPr lang="es-CO" sz="14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noFill/>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0</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smtClean="0">
                          <a:solidFill>
                            <a:schemeClr val="tx1"/>
                          </a:solidFill>
                          <a:effectLst/>
                          <a:latin typeface="Calibri" panose="020F0502020204030204" pitchFamily="34" charset="0"/>
                        </a:rPr>
                        <a:t>1</a:t>
                      </a:r>
                      <a:endParaRPr lang="es-CO" sz="1200" b="0" i="0" u="none" strike="noStrike" dirty="0">
                        <a:solidFill>
                          <a:schemeClr val="tx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431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830932381"/>
              </p:ext>
            </p:extLst>
          </p:nvPr>
        </p:nvGraphicFramePr>
        <p:xfrm>
          <a:off x="92600" y="437328"/>
          <a:ext cx="11956646" cy="4054881"/>
        </p:xfrm>
        <a:graphic>
          <a:graphicData uri="http://schemas.openxmlformats.org/drawingml/2006/table">
            <a:tbl>
              <a:tblPr/>
              <a:tblGrid>
                <a:gridCol w="1991081"/>
                <a:gridCol w="4718318"/>
                <a:gridCol w="1603653"/>
                <a:gridCol w="1344239"/>
                <a:gridCol w="1297072"/>
                <a:gridCol w="1002283"/>
              </a:tblGrid>
              <a:tr h="147161">
                <a:tc>
                  <a:txBody>
                    <a:bodyPr/>
                    <a:lstStyle/>
                    <a:p>
                      <a:pPr algn="ctr" fontAlgn="ctr"/>
                      <a:r>
                        <a:rPr lang="es-CO" sz="1400" b="1" i="0" u="none" strike="noStrike" dirty="0">
                          <a:solidFill>
                            <a:schemeClr val="bg1"/>
                          </a:solidFill>
                          <a:effectLst/>
                          <a:latin typeface="Calibri" panose="020F0502020204030204" pitchFamily="34" charset="0"/>
                        </a:rPr>
                        <a:t>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Descripción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Entregable</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Responsable de la Actividad</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 </a:t>
                      </a:r>
                      <a:r>
                        <a:rPr lang="es-CO" sz="1400" b="1" i="0" u="none" strike="noStrike" dirty="0">
                          <a:solidFill>
                            <a:schemeClr val="bg1"/>
                          </a:solidFill>
                          <a:effectLst/>
                          <a:latin typeface="Calibri" panose="020F0502020204030204" pitchFamily="34" charset="0"/>
                        </a:rPr>
                        <a:t>Inicio</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c>
                  <a:txBody>
                    <a:bodyPr/>
                    <a:lstStyle/>
                    <a:p>
                      <a:pPr algn="ctr" fontAlgn="ctr"/>
                      <a:r>
                        <a:rPr lang="es-CO" sz="1400" b="1" i="0" u="none" strike="noStrike" dirty="0">
                          <a:solidFill>
                            <a:schemeClr val="bg1"/>
                          </a:solidFill>
                          <a:effectLst/>
                          <a:latin typeface="Calibri" panose="020F0502020204030204" pitchFamily="34" charset="0"/>
                        </a:rPr>
                        <a:t>Fecha </a:t>
                      </a:r>
                      <a:r>
                        <a:rPr lang="es-CO" sz="1400" b="1" i="0" u="none" strike="noStrike" dirty="0" smtClean="0">
                          <a:solidFill>
                            <a:schemeClr val="bg1"/>
                          </a:solidFill>
                          <a:effectLst/>
                          <a:latin typeface="Calibri" panose="020F0502020204030204" pitchFamily="34" charset="0"/>
                        </a:rPr>
                        <a:t>Finalización</a:t>
                      </a:r>
                      <a:endParaRPr lang="es-CO" sz="1400" b="1" i="0" u="none" strike="noStrike" dirty="0">
                        <a:solidFill>
                          <a:schemeClr val="bg1"/>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solidFill>
                      <a:srgbClr val="4EBDC5"/>
                    </a:solidFill>
                  </a:tcPr>
                </a:tc>
              </a:tr>
              <a:tr h="1084979">
                <a:tc>
                  <a:txBody>
                    <a:bodyPr/>
                    <a:lstStyle/>
                    <a:p>
                      <a:pPr algn="just" fontAlgn="ctr"/>
                      <a:r>
                        <a:rPr lang="es-CO" sz="1200" b="0" i="0" u="none" strike="noStrike" dirty="0">
                          <a:solidFill>
                            <a:srgbClr val="000000"/>
                          </a:solidFill>
                          <a:effectLst/>
                          <a:latin typeface="Calibri" panose="020F0502020204030204" pitchFamily="34" charset="0"/>
                        </a:rPr>
                        <a:t>Realizar mesas de trabajo </a:t>
                      </a:r>
                      <a:r>
                        <a:rPr lang="es-CO" sz="1200" b="0" i="0" u="none" strike="noStrike" dirty="0" smtClean="0">
                          <a:solidFill>
                            <a:srgbClr val="000000"/>
                          </a:solidFill>
                          <a:effectLst/>
                          <a:latin typeface="Calibri" panose="020F0502020204030204" pitchFamily="34" charset="0"/>
                        </a:rPr>
                        <a:t>internas</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Mesa </a:t>
                      </a:r>
                      <a:r>
                        <a:rPr lang="es-CO" sz="1200" b="0" i="0" u="none" strike="noStrike" dirty="0">
                          <a:solidFill>
                            <a:srgbClr val="000000"/>
                          </a:solidFill>
                          <a:effectLst/>
                          <a:latin typeface="Calibri" panose="020F0502020204030204" pitchFamily="34" charset="0"/>
                        </a:rPr>
                        <a:t>de trabajo con </a:t>
                      </a: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de Cobranzas y Otros Activos (Tema cartera y coactivo</a:t>
                      </a:r>
                      <a:r>
                        <a:rPr lang="es-CO" sz="1200" b="0" i="0" u="none" strike="noStrike" dirty="0" smtClean="0">
                          <a:solidFill>
                            <a:srgbClr val="000000"/>
                          </a:solidFill>
                          <a:effectLst/>
                          <a:latin typeface="Calibri" panose="020F0502020204030204" pitchFamily="34" charset="0"/>
                        </a:rPr>
                        <a:t>).</a:t>
                      </a:r>
                    </a:p>
                    <a:p>
                      <a:pPr algn="just" fontAlgn="ctr"/>
                      <a:r>
                        <a:rPr lang="es-CO" sz="1200" b="0" i="0" u="none" strike="noStrike" dirty="0">
                          <a:solidFill>
                            <a:srgbClr val="000000"/>
                          </a:solidFill>
                          <a:effectLst/>
                          <a:latin typeface="Calibri" panose="020F0502020204030204" pitchFamily="34" charset="0"/>
                        </a:rPr>
                        <a:t/>
                      </a:r>
                      <a:br>
                        <a:rPr lang="es-CO" sz="1200" b="0" i="0" u="none" strike="noStrike" dirty="0">
                          <a:solidFill>
                            <a:srgbClr val="000000"/>
                          </a:solidFill>
                          <a:effectLst/>
                          <a:latin typeface="Calibri" panose="020F0502020204030204" pitchFamily="34" charset="0"/>
                        </a:rPr>
                      </a:br>
                      <a:r>
                        <a:rPr lang="es-CO" sz="1200" b="0" i="0" u="none" strike="noStrike" dirty="0" smtClean="0">
                          <a:solidFill>
                            <a:srgbClr val="000000"/>
                          </a:solidFill>
                          <a:effectLst/>
                          <a:latin typeface="Calibri" panose="020F0502020204030204" pitchFamily="34" charset="0"/>
                        </a:rPr>
                        <a:t>Mesa </a:t>
                      </a:r>
                      <a:r>
                        <a:rPr lang="es-CO" sz="1200" b="0" i="0" u="none" strike="noStrike" dirty="0">
                          <a:solidFill>
                            <a:srgbClr val="000000"/>
                          </a:solidFill>
                          <a:effectLst/>
                          <a:latin typeface="Calibri" panose="020F0502020204030204" pitchFamily="34" charset="0"/>
                        </a:rPr>
                        <a:t>de trabajo </a:t>
                      </a:r>
                      <a:r>
                        <a:rPr lang="es-CO" sz="1200" b="0" i="0" u="none" strike="noStrike" dirty="0" smtClean="0">
                          <a:solidFill>
                            <a:srgbClr val="000000"/>
                          </a:solidFill>
                          <a:effectLst/>
                          <a:latin typeface="Calibri" panose="020F0502020204030204" pitchFamily="34" charset="0"/>
                        </a:rPr>
                        <a:t>con</a:t>
                      </a:r>
                      <a:r>
                        <a:rPr lang="es-CO" sz="1200" b="0" i="0" u="none" strike="noStrike" baseline="0" dirty="0" smtClean="0">
                          <a:solidFill>
                            <a:srgbClr val="000000"/>
                          </a:solidFill>
                          <a:effectLst/>
                          <a:latin typeface="Calibri" panose="020F0502020204030204" pitchFamily="34" charset="0"/>
                        </a:rPr>
                        <a:t> </a:t>
                      </a:r>
                      <a:r>
                        <a:rPr lang="es-CO" sz="1200" b="0" i="0" u="none" strike="noStrike" dirty="0" smtClean="0">
                          <a:solidFill>
                            <a:srgbClr val="000000"/>
                          </a:solidFill>
                          <a:effectLst/>
                          <a:latin typeface="Calibri" panose="020F0502020204030204" pitchFamily="34" charset="0"/>
                        </a:rPr>
                        <a:t>Gerente </a:t>
                      </a:r>
                      <a:r>
                        <a:rPr lang="es-CO" sz="1200" b="0" i="0" u="none" strike="noStrike" dirty="0">
                          <a:solidFill>
                            <a:srgbClr val="000000"/>
                          </a:solidFill>
                          <a:effectLst/>
                          <a:latin typeface="Calibri" panose="020F0502020204030204" pitchFamily="34" charset="0"/>
                        </a:rPr>
                        <a:t>Contable y </a:t>
                      </a:r>
                      <a:r>
                        <a:rPr lang="es-CO" sz="1200" b="0" i="0" u="none" strike="noStrike" dirty="0" smtClean="0">
                          <a:solidFill>
                            <a:srgbClr val="000000"/>
                          </a:solidFill>
                          <a:effectLst/>
                          <a:latin typeface="Calibri" panose="020F0502020204030204" pitchFamily="34" charset="0"/>
                        </a:rPr>
                        <a:t>Operativo </a:t>
                      </a:r>
                      <a:r>
                        <a:rPr lang="es-CO" sz="1200" b="0" i="0" u="none" strike="noStrike" dirty="0">
                          <a:solidFill>
                            <a:srgbClr val="000000"/>
                          </a:solidFill>
                          <a:effectLst/>
                          <a:latin typeface="Calibri" panose="020F0502020204030204" pitchFamily="34" charset="0"/>
                        </a:rPr>
                        <a:t>(Tema </a:t>
                      </a:r>
                      <a:r>
                        <a:rPr lang="es-CO" sz="1200" b="0" i="0" u="none" strike="noStrike" dirty="0" smtClean="0">
                          <a:solidFill>
                            <a:srgbClr val="000000"/>
                          </a:solidFill>
                          <a:effectLst/>
                          <a:latin typeface="Calibri" panose="020F0502020204030204" pitchFamily="34" charset="0"/>
                        </a:rPr>
                        <a:t>beneficios </a:t>
                      </a:r>
                      <a:r>
                        <a:rPr lang="es-CO" sz="1200" b="0" i="0" u="none" strike="noStrike" dirty="0">
                          <a:solidFill>
                            <a:srgbClr val="000000"/>
                          </a:solidFill>
                          <a:effectLst/>
                          <a:latin typeface="Calibri" panose="020F0502020204030204" pitchFamily="34" charset="0"/>
                        </a:rPr>
                        <a:t>tributarios venta </a:t>
                      </a:r>
                      <a:r>
                        <a:rPr lang="es-CO" sz="1200" b="0" i="0" u="none" strike="noStrike" dirty="0" smtClean="0">
                          <a:solidFill>
                            <a:srgbClr val="000000"/>
                          </a:solidFill>
                          <a:effectLst/>
                          <a:latin typeface="Calibri" panose="020F0502020204030204" pitchFamily="34" charset="0"/>
                        </a:rPr>
                        <a:t>inmuebles </a:t>
                      </a:r>
                      <a:r>
                        <a:rPr lang="es-CO" sz="1200" b="0" i="0" u="none" strike="noStrike" dirty="0">
                          <a:solidFill>
                            <a:srgbClr val="000000"/>
                          </a:solidFill>
                          <a:effectLst/>
                          <a:latin typeface="Calibri" panose="020F0502020204030204" pitchFamily="34" charset="0"/>
                        </a:rPr>
                        <a:t>a terceros y </a:t>
                      </a:r>
                      <a:r>
                        <a:rPr lang="es-CO" sz="1200" b="0" i="0" u="none" strike="noStrike" dirty="0" smtClean="0">
                          <a:solidFill>
                            <a:srgbClr val="000000"/>
                          </a:solidFill>
                          <a:effectLst/>
                          <a:latin typeface="Calibri" panose="020F0502020204030204" pitchFamily="34" charset="0"/>
                        </a:rPr>
                        <a:t>necesidades </a:t>
                      </a:r>
                      <a:r>
                        <a:rPr lang="es-CO" sz="1200" b="0" i="0" u="none" strike="noStrike" dirty="0">
                          <a:solidFill>
                            <a:srgbClr val="000000"/>
                          </a:solidFill>
                          <a:effectLst/>
                          <a:latin typeface="Calibri" panose="020F0502020204030204" pitchFamily="34" charset="0"/>
                        </a:rPr>
                        <a:t>específicas</a:t>
                      </a:r>
                      <a:r>
                        <a:rPr lang="es-CO" sz="1200" b="0" i="0" u="none" strike="noStrike" dirty="0" smtClean="0">
                          <a:solidFill>
                            <a:srgbClr val="000000"/>
                          </a:solidFill>
                          <a:effectLst/>
                          <a:latin typeface="Calibri" panose="020F0502020204030204" pitchFamily="34" charset="0"/>
                        </a:rPr>
                        <a:t>).</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Acta de las mesas de </a:t>
                      </a:r>
                      <a:r>
                        <a:rPr lang="es-CO" sz="1200" b="0" i="0" u="none" strike="noStrike" dirty="0" smtClean="0">
                          <a:solidFill>
                            <a:srgbClr val="000000"/>
                          </a:solidFill>
                          <a:effectLst/>
                          <a:latin typeface="Calibri" panose="020F0502020204030204" pitchFamily="34" charset="0"/>
                        </a:rPr>
                        <a:t>trabajo</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Vicepresidente Jurídica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02/01/2018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28/03/2018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1055158">
                <a:tc>
                  <a:txBody>
                    <a:bodyPr/>
                    <a:lstStyle/>
                    <a:p>
                      <a:pPr algn="just" fontAlgn="ctr"/>
                      <a:r>
                        <a:rPr lang="es-CO" sz="1200" b="0" i="0" u="none" strike="noStrike" dirty="0" smtClean="0">
                          <a:solidFill>
                            <a:srgbClr val="000000"/>
                          </a:solidFill>
                          <a:effectLst/>
                          <a:latin typeface="Calibri" panose="020F0502020204030204" pitchFamily="34" charset="0"/>
                        </a:rPr>
                        <a:t>Realizar </a:t>
                      </a:r>
                      <a:r>
                        <a:rPr lang="es-CO" sz="1200" b="0" i="0" u="none" strike="noStrike" dirty="0">
                          <a:solidFill>
                            <a:srgbClr val="000000"/>
                          </a:solidFill>
                          <a:effectLst/>
                          <a:latin typeface="Calibri" panose="020F0502020204030204" pitchFamily="34" charset="0"/>
                        </a:rPr>
                        <a:t>reuniones </a:t>
                      </a:r>
                      <a:r>
                        <a:rPr lang="es-CO" sz="1200" b="0" i="0" u="none" strike="noStrike" dirty="0" smtClean="0">
                          <a:solidFill>
                            <a:srgbClr val="000000"/>
                          </a:solidFill>
                          <a:effectLst/>
                          <a:latin typeface="Calibri" panose="020F0502020204030204" pitchFamily="34" charset="0"/>
                        </a:rPr>
                        <a:t>interinstitucionales</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smtClean="0">
                          <a:solidFill>
                            <a:srgbClr val="000000"/>
                          </a:solidFill>
                          <a:effectLst/>
                          <a:latin typeface="Calibri" panose="020F0502020204030204" pitchFamily="34" charset="0"/>
                        </a:rPr>
                        <a:t>Sensibilizar </a:t>
                      </a:r>
                      <a:r>
                        <a:rPr lang="es-CO" sz="1200" b="0" i="0" u="none" strike="noStrike" dirty="0">
                          <a:solidFill>
                            <a:srgbClr val="000000"/>
                          </a:solidFill>
                          <a:effectLst/>
                          <a:latin typeface="Calibri" panose="020F0502020204030204" pitchFamily="34" charset="0"/>
                        </a:rPr>
                        <a:t>al Ministerio de Hacienda y Crédito Público sobre el resultado de las mesas de trabajo </a:t>
                      </a:r>
                      <a:r>
                        <a:rPr lang="es-CO" sz="1200" b="0" i="0" u="none" strike="noStrike" dirty="0" smtClean="0">
                          <a:solidFill>
                            <a:srgbClr val="000000"/>
                          </a:solidFill>
                          <a:effectLst/>
                          <a:latin typeface="Calibri" panose="020F0502020204030204" pitchFamily="34" charset="0"/>
                        </a:rPr>
                        <a:t>adelantadas </a:t>
                      </a:r>
                      <a:r>
                        <a:rPr lang="es-CO" sz="1200" b="0" i="0" u="none" strike="noStrike" dirty="0">
                          <a:solidFill>
                            <a:srgbClr val="000000"/>
                          </a:solidFill>
                          <a:effectLst/>
                          <a:latin typeface="Calibri" panose="020F0502020204030204" pitchFamily="34" charset="0"/>
                        </a:rPr>
                        <a:t>y </a:t>
                      </a:r>
                      <a:r>
                        <a:rPr lang="es-CO" sz="1200" b="0" i="0" u="none" strike="noStrike" dirty="0" smtClean="0">
                          <a:solidFill>
                            <a:srgbClr val="000000"/>
                          </a:solidFill>
                          <a:effectLst/>
                          <a:latin typeface="Calibri" panose="020F0502020204030204" pitchFamily="34" charset="0"/>
                        </a:rPr>
                        <a:t>necesidades </a:t>
                      </a:r>
                      <a:r>
                        <a:rPr lang="es-CO" sz="1200" b="0" i="0" u="none" strike="noStrike" dirty="0">
                          <a:solidFill>
                            <a:srgbClr val="000000"/>
                          </a:solidFill>
                          <a:effectLst/>
                          <a:latin typeface="Calibri" panose="020F0502020204030204" pitchFamily="34" charset="0"/>
                        </a:rPr>
                        <a:t>puntuales  de CISA para </a:t>
                      </a:r>
                      <a:r>
                        <a:rPr lang="es-CO" sz="1200" b="0" i="0" u="none" strike="noStrike" dirty="0" smtClean="0">
                          <a:solidFill>
                            <a:srgbClr val="000000"/>
                          </a:solidFill>
                          <a:effectLst/>
                          <a:latin typeface="Calibri" panose="020F0502020204030204" pitchFamily="34" charset="0"/>
                        </a:rPr>
                        <a:t>incluirlas </a:t>
                      </a:r>
                      <a:r>
                        <a:rPr lang="es-CO" sz="1200" b="0" i="0" u="none" strike="noStrike" dirty="0">
                          <a:solidFill>
                            <a:srgbClr val="000000"/>
                          </a:solidFill>
                          <a:effectLst/>
                          <a:latin typeface="Calibri" panose="020F0502020204030204" pitchFamily="34" charset="0"/>
                        </a:rPr>
                        <a:t>en el proyecto de Ley</a:t>
                      </a:r>
                      <a:r>
                        <a:rPr lang="es-CO" sz="1200" b="0" i="0" u="none" strike="noStrike" dirty="0" smtClean="0">
                          <a:solidFill>
                            <a:srgbClr val="000000"/>
                          </a:solidFill>
                          <a:effectLst/>
                          <a:latin typeface="Calibri" panose="020F0502020204030204" pitchFamily="34" charset="0"/>
                        </a:rPr>
                        <a:t>.</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Informe de la </a:t>
                      </a:r>
                      <a:r>
                        <a:rPr lang="es-CO" sz="1200" b="0" i="0" u="none" strike="noStrike" dirty="0" smtClean="0">
                          <a:solidFill>
                            <a:srgbClr val="000000"/>
                          </a:solidFill>
                          <a:effectLst/>
                          <a:latin typeface="Calibri" panose="020F0502020204030204" pitchFamily="34" charset="0"/>
                        </a:rPr>
                        <a:t>reunión</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02/04/2018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29/06/2018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just" fontAlgn="ctr"/>
                      <a:r>
                        <a:rPr lang="es-CO" sz="1200" b="0" i="0" u="none" strike="noStrike">
                          <a:solidFill>
                            <a:srgbClr val="000000"/>
                          </a:solidFill>
                          <a:effectLst/>
                          <a:latin typeface="Calibri" panose="020F0502020204030204" pitchFamily="34" charset="0"/>
                        </a:rPr>
                        <a:t>Analizar Ley de Gestión de Activos de Korea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just" fontAlgn="ctr"/>
                      <a:r>
                        <a:rPr lang="es-CO" sz="1200" b="0" i="0" u="none" strike="noStrike" dirty="0">
                          <a:solidFill>
                            <a:srgbClr val="000000"/>
                          </a:solidFill>
                          <a:effectLst/>
                          <a:latin typeface="Calibri" panose="020F0502020204030204" pitchFamily="34" charset="0"/>
                        </a:rPr>
                        <a:t>Análisis de la Ley de Gestión de Activos de Corea traducida.</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Informe contentivo del análisis de la </a:t>
                      </a:r>
                      <a:r>
                        <a:rPr lang="es-CO" sz="1200" b="0" i="0" u="none" strike="noStrike" dirty="0" smtClean="0">
                          <a:solidFill>
                            <a:srgbClr val="000000"/>
                          </a:solidFill>
                          <a:effectLst/>
                          <a:latin typeface="Calibri" panose="020F0502020204030204" pitchFamily="34" charset="0"/>
                        </a:rPr>
                        <a:t>ley</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 </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03/07/2018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r h="698292">
                <a:tc>
                  <a:txBody>
                    <a:bodyPr/>
                    <a:lstStyle/>
                    <a:p>
                      <a:pPr algn="l" fontAlgn="ctr"/>
                      <a:r>
                        <a:rPr lang="es-CO" sz="1200" b="0" i="0" u="none" strike="noStrike" dirty="0">
                          <a:solidFill>
                            <a:srgbClr val="000000"/>
                          </a:solidFill>
                          <a:effectLst/>
                          <a:latin typeface="Calibri" panose="020F0502020204030204" pitchFamily="34" charset="0"/>
                        </a:rPr>
                        <a:t>Generar </a:t>
                      </a:r>
                      <a:r>
                        <a:rPr lang="es-CO" sz="1200" b="0" i="0" u="none" strike="noStrike" dirty="0" smtClean="0">
                          <a:solidFill>
                            <a:srgbClr val="000000"/>
                          </a:solidFill>
                          <a:effectLst/>
                          <a:latin typeface="Calibri" panose="020F0502020204030204" pitchFamily="34" charset="0"/>
                        </a:rPr>
                        <a:t>proyecto </a:t>
                      </a:r>
                      <a:r>
                        <a:rPr lang="es-CO" sz="1200" b="0" i="0" u="none" strike="noStrike" dirty="0">
                          <a:solidFill>
                            <a:srgbClr val="000000"/>
                          </a:solidFill>
                          <a:effectLst/>
                          <a:latin typeface="Calibri" panose="020F0502020204030204" pitchFamily="34" charset="0"/>
                        </a:rPr>
                        <a:t>de </a:t>
                      </a:r>
                      <a:r>
                        <a:rPr lang="es-CO" sz="1200" b="0" i="0" u="none" strike="noStrike" dirty="0" smtClean="0">
                          <a:solidFill>
                            <a:srgbClr val="000000"/>
                          </a:solidFill>
                          <a:effectLst/>
                          <a:latin typeface="Calibri" panose="020F0502020204030204" pitchFamily="34" charset="0"/>
                        </a:rPr>
                        <a:t>Ley </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Calibri" panose="020F0502020204030204" pitchFamily="34" charset="0"/>
                        </a:rPr>
                        <a:t>Contar con el proyecto de articulado de Ley de Gestión de Activos </a:t>
                      </a:r>
                      <a:r>
                        <a:rPr lang="es-CO" sz="1200" b="0" i="0" u="none" strike="noStrike" dirty="0" smtClean="0">
                          <a:solidFill>
                            <a:srgbClr val="000000"/>
                          </a:solidFill>
                          <a:effectLst/>
                          <a:latin typeface="Calibri" panose="020F0502020204030204" pitchFamily="34" charset="0"/>
                        </a:rPr>
                        <a:t>Públicos</a:t>
                      </a:r>
                      <a:r>
                        <a:rPr lang="es-CO" sz="1200" b="0" i="0" u="none" strike="noStrike" baseline="0" dirty="0" smtClean="0">
                          <a:solidFill>
                            <a:srgbClr val="000000"/>
                          </a:solidFill>
                          <a:effectLst/>
                          <a:latin typeface="Calibri" panose="020F0502020204030204" pitchFamily="34" charset="0"/>
                        </a:rPr>
                        <a:t> y sensibilizar </a:t>
                      </a:r>
                      <a:r>
                        <a:rPr lang="es-CO" sz="1200" b="0" i="0" u="none" strike="noStrike" dirty="0" smtClean="0">
                          <a:solidFill>
                            <a:srgbClr val="000000"/>
                          </a:solidFill>
                          <a:effectLst/>
                          <a:latin typeface="Calibri" panose="020F0502020204030204" pitchFamily="34" charset="0"/>
                        </a:rPr>
                        <a:t>al Ministerio de Hacienda y Crédito Público sobre el mismo.</a:t>
                      </a:r>
                      <a:endParaRPr lang="es-CO"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Documento contentivo del </a:t>
                      </a:r>
                      <a:r>
                        <a:rPr lang="es-CO" sz="1200" b="0" i="0" u="none" strike="noStrike" dirty="0" smtClean="0">
                          <a:solidFill>
                            <a:srgbClr val="000000"/>
                          </a:solidFill>
                          <a:effectLst/>
                          <a:latin typeface="Calibri" panose="020F0502020204030204" pitchFamily="34" charset="0"/>
                        </a:rPr>
                        <a:t>proyecto</a:t>
                      </a:r>
                      <a:endParaRPr lang="es-CO"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Vicepresidente Jurídica </a:t>
                      </a:r>
                    </a:p>
                  </a:txBody>
                  <a:tcPr marL="7620" marR="7620" marT="7620" marB="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03/07/2018</a:t>
                      </a:r>
                    </a:p>
                  </a:txBody>
                  <a:tcPr marL="7620" marR="7620" marT="7620" marB="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31/12/2018</a:t>
                      </a:r>
                    </a:p>
                  </a:txBody>
                  <a:tcPr marL="7620" marR="7620" marT="7620" marB="0" anchor="ctr">
                    <a:lnL w="6350" cap="flat" cmpd="sng" algn="ctr">
                      <a:solidFill>
                        <a:srgbClr val="4EBDC6"/>
                      </a:solidFill>
                      <a:prstDash val="solid"/>
                      <a:round/>
                      <a:headEnd type="none" w="med" len="med"/>
                      <a:tailEnd type="none" w="med" len="med"/>
                    </a:lnL>
                    <a:lnR w="6350" cap="flat" cmpd="sng" algn="ctr">
                      <a:solidFill>
                        <a:srgbClr val="4EBDC6"/>
                      </a:solidFill>
                      <a:prstDash val="solid"/>
                      <a:round/>
                      <a:headEnd type="none" w="med" len="med"/>
                      <a:tailEnd type="none" w="med" len="med"/>
                    </a:lnR>
                    <a:lnT w="6350" cap="flat" cmpd="sng" algn="ctr">
                      <a:solidFill>
                        <a:srgbClr val="4EBDC6"/>
                      </a:solidFill>
                      <a:prstDash val="solid"/>
                      <a:round/>
                      <a:headEnd type="none" w="med" len="med"/>
                      <a:tailEnd type="none" w="med" len="med"/>
                    </a:lnT>
                    <a:lnB w="6350" cap="flat" cmpd="sng" algn="ctr">
                      <a:solidFill>
                        <a:srgbClr val="4EBDC6"/>
                      </a:solidFill>
                      <a:prstDash val="solid"/>
                      <a:round/>
                      <a:headEnd type="none" w="med" len="med"/>
                      <a:tailEnd type="none" w="med" len="med"/>
                    </a:lnB>
                  </a:tcPr>
                </a:tc>
              </a:tr>
            </a:tbl>
          </a:graphicData>
        </a:graphic>
      </p:graphicFrame>
      <p:sp>
        <p:nvSpPr>
          <p:cNvPr id="4" name="CuadroTexto 3">
            <a:extLst>
              <a:ext uri="{FF2B5EF4-FFF2-40B4-BE49-F238E27FC236}">
                <a16:creationId xmlns="" xmlns:a16="http://schemas.microsoft.com/office/drawing/2014/main" id="{E8CB08CF-91B5-4D72-B8CD-B247CB222918}"/>
              </a:ext>
            </a:extLst>
          </p:cNvPr>
          <p:cNvSpPr txBox="1"/>
          <p:nvPr/>
        </p:nvSpPr>
        <p:spPr>
          <a:xfrm>
            <a:off x="-102022" y="-79892"/>
            <a:ext cx="10611835" cy="523220"/>
          </a:xfrm>
          <a:prstGeom prst="rect">
            <a:avLst/>
          </a:prstGeom>
          <a:noFill/>
        </p:spPr>
        <p:txBody>
          <a:bodyPr wrap="square" rtlCol="0">
            <a:spAutoFit/>
          </a:bodyPr>
          <a:lstStyle/>
          <a:p>
            <a:r>
              <a:rPr lang="es-CO" sz="2800" b="1" dirty="0" smtClean="0">
                <a:solidFill>
                  <a:srgbClr val="00665E"/>
                </a:solidFill>
                <a:latin typeface="Arial Narrow" panose="020B0606020202030204" pitchFamily="34" charset="0"/>
              </a:rPr>
              <a:t>PROYECTOS ESTRATEGICOS – NUESTROS CLIENTES</a:t>
            </a:r>
            <a:endParaRPr lang="es-CO" sz="2800" b="1" dirty="0">
              <a:solidFill>
                <a:srgbClr val="00665E"/>
              </a:solidFill>
              <a:latin typeface="Arial Narrow" panose="020B0606020202030204" pitchFamily="34" charset="0"/>
            </a:endParaRPr>
          </a:p>
        </p:txBody>
      </p:sp>
      <p:sp>
        <p:nvSpPr>
          <p:cNvPr id="6" name="Flecha derecha 5">
            <a:hlinkClick r:id="" action="ppaction://hlinkshowjump?jump=nextslide"/>
          </p:cNvPr>
          <p:cNvSpPr/>
          <p:nvPr/>
        </p:nvSpPr>
        <p:spPr>
          <a:xfrm>
            <a:off x="11778761"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a:hlinkClick r:id="" action="ppaction://hlinkshowjump?jump=previousslide"/>
          </p:cNvPr>
          <p:cNvSpPr/>
          <p:nvPr/>
        </p:nvSpPr>
        <p:spPr>
          <a:xfrm rot="10800000">
            <a:off x="10796953" y="6295293"/>
            <a:ext cx="413239" cy="386861"/>
          </a:xfrm>
          <a:prstGeom prst="rightArrow">
            <a:avLst/>
          </a:prstGeom>
          <a:solidFill>
            <a:srgbClr val="00665E"/>
          </a:solidFill>
          <a:ln>
            <a:solidFill>
              <a:srgbClr val="00665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192" y="6069961"/>
            <a:ext cx="585336" cy="511818"/>
          </a:xfrm>
          <a:prstGeom prst="rect">
            <a:avLst/>
          </a:prstGeom>
        </p:spPr>
      </p:pic>
    </p:spTree>
    <p:extLst>
      <p:ext uri="{BB962C8B-B14F-4D97-AF65-F5344CB8AC3E}">
        <p14:creationId xmlns:p14="http://schemas.microsoft.com/office/powerpoint/2010/main" val="244196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signia">
  <a:themeElements>
    <a:clrScheme name="Insigni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Insignia">
      <a:majorFont>
        <a:latin typeface="Impact" panose="020B0806030902050204"/>
        <a:ea typeface=""/>
        <a:cs typeface=""/>
      </a:majorFont>
      <a:minorFont>
        <a:latin typeface="Gill Sans MT" panose="020B0502020104020203"/>
        <a:ea typeface=""/>
        <a:cs typeface=""/>
      </a:minorFont>
    </a:fontScheme>
    <a:fmtScheme name="Insigni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ower_point.potx [solo lectura]" id="{9EAA5931-6831-41C5-AF10-26C08C063D89}" vid="{8851A394-9C47-4564-B151-131577D58361}"/>
    </a:ext>
  </a:extLst>
</a:theme>
</file>

<file path=ppt/theme/theme2.xml><?xml version="1.0" encoding="utf-8"?>
<a:theme xmlns:a="http://schemas.openxmlformats.org/drawingml/2006/main" name="2_PLANTILLA CI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Plantilla_Power_point</Template>
  <TotalTime>2287</TotalTime>
  <Words>4927</Words>
  <Application>Microsoft Office PowerPoint</Application>
  <PresentationFormat>Panorámica</PresentationFormat>
  <Paragraphs>806</Paragraphs>
  <Slides>34</Slides>
  <Notes>2</Notes>
  <HiddenSlides>31</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34</vt:i4>
      </vt:variant>
    </vt:vector>
  </HeadingPairs>
  <TitlesOfParts>
    <vt:vector size="43" baseType="lpstr">
      <vt:lpstr>Arial</vt:lpstr>
      <vt:lpstr>Arial Narrow</vt:lpstr>
      <vt:lpstr>Arial Narrow Bold</vt:lpstr>
      <vt:lpstr>Calibri</vt:lpstr>
      <vt:lpstr>Gill Sans MT</vt:lpstr>
      <vt:lpstr>Impact</vt:lpstr>
      <vt:lpstr>Wingdings</vt:lpstr>
      <vt:lpstr>Insignia</vt:lpstr>
      <vt:lpstr>2_PLANTILLA CISA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jhoan sebastian victoria gómez</dc:creator>
  <cp:lastModifiedBy>Jhoan Sebastian Victoria Gómez</cp:lastModifiedBy>
  <cp:revision>212</cp:revision>
  <dcterms:created xsi:type="dcterms:W3CDTF">2017-12-20T15:24:59Z</dcterms:created>
  <dcterms:modified xsi:type="dcterms:W3CDTF">2018-01-24T15:22:30Z</dcterms:modified>
</cp:coreProperties>
</file>